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19"/>
  </p:notesMasterIdLst>
  <p:sldIdLst>
    <p:sldId id="256" r:id="rId2"/>
    <p:sldId id="306" r:id="rId3"/>
    <p:sldId id="311" r:id="rId4"/>
    <p:sldId id="307" r:id="rId5"/>
    <p:sldId id="313" r:id="rId6"/>
    <p:sldId id="308" r:id="rId7"/>
    <p:sldId id="314" r:id="rId8"/>
    <p:sldId id="329" r:id="rId9"/>
    <p:sldId id="330" r:id="rId10"/>
    <p:sldId id="331" r:id="rId11"/>
    <p:sldId id="323" r:id="rId12"/>
    <p:sldId id="310" r:id="rId13"/>
    <p:sldId id="317" r:id="rId14"/>
    <p:sldId id="319" r:id="rId15"/>
    <p:sldId id="320" r:id="rId16"/>
    <p:sldId id="321" r:id="rId17"/>
    <p:sldId id="322" r:id="rId18"/>
  </p:sldIdLst>
  <p:sldSz cx="9144000" cy="5143500" type="screen16x9"/>
  <p:notesSz cx="6858000" cy="9144000"/>
  <p:embeddedFontLst>
    <p:embeddedFont>
      <p:font typeface="ALS Hauss Book" panose="020B0604020202020204" charset="0"/>
      <p:regular r:id="rId20"/>
    </p:embeddedFont>
    <p:embeddedFont>
      <p:font typeface="Jost" panose="020B0604020202020204" charset="-52"/>
      <p:regular r:id="rId21"/>
      <p:bold r:id="rId22"/>
      <p:italic r:id="rId23"/>
      <p:boldItalic r:id="rId24"/>
    </p:embeddedFont>
    <p:embeddedFont>
      <p:font typeface="Epilogue SemiBold" panose="020B0604020202020204" charset="0"/>
      <p:regular r:id="rId25"/>
      <p:bold r:id="rId26"/>
      <p:italic r:id="rId27"/>
      <p:boldItalic r:id="rId28"/>
    </p:embeddedFont>
    <p:embeddedFont>
      <p:font typeface="Bebas Neue" panose="020B0604020202020204" charset="0"/>
      <p:regular r:id="rId29"/>
    </p:embeddedFont>
    <p:embeddedFont>
      <p:font typeface="PP Neue Machina Inktrap" panose="020B0604020202020204" charset="-52"/>
      <p:regular r:id="rId30"/>
    </p:embeddedFont>
    <p:embeddedFont>
      <p:font typeface="Atkinson Hyperlegible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727"/>
    <a:srgbClr val="D50000"/>
    <a:srgbClr val="0E2626"/>
    <a:srgbClr val="EFF5FF"/>
    <a:srgbClr val="707487"/>
    <a:srgbClr val="1A4949"/>
    <a:srgbClr val="039776"/>
    <a:srgbClr val="DA1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6F30192D-7406-4DC9-8F22-17490BCA0076}">
  <a:tblStyle styleId="{6F30192D-7406-4DC9-8F22-17490BCA007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B976184-4EB6-43F9-82A8-BF8F32674FA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6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-610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.sv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66248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>
          <a:extLst>
            <a:ext uri="{FF2B5EF4-FFF2-40B4-BE49-F238E27FC236}">
              <a16:creationId xmlns:a16="http://schemas.microsoft.com/office/drawing/2014/main" xmlns="" id="{8D55C234-11F2-7546-32AC-177B92E30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dfce81f19_0_45:notes">
            <a:extLst>
              <a:ext uri="{FF2B5EF4-FFF2-40B4-BE49-F238E27FC236}">
                <a16:creationId xmlns:a16="http://schemas.microsoft.com/office/drawing/2014/main" xmlns="" id="{B6D25743-F709-FF74-5F33-B1FA0D821D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dfce81f19_0_45:notes">
            <a:extLst>
              <a:ext uri="{FF2B5EF4-FFF2-40B4-BE49-F238E27FC236}">
                <a16:creationId xmlns:a16="http://schemas.microsoft.com/office/drawing/2014/main" xmlns="" id="{4EBC26CF-B900-FFA6-7100-71FF838412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23411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6095978" y="-4100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480650" y="1094650"/>
            <a:ext cx="5226600" cy="22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>
                <a:latin typeface="PP Neue Machina Inktrap" pitchFamily="50" charset="-52"/>
                <a:ea typeface="Jost Medium" pitchFamily="2" charset="-5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480650" y="3573077"/>
            <a:ext cx="5226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P Neue Machina Inktrap" pitchFamily="50" charset="-5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xmlns="" id="{7B35D26C-98C0-DDD4-948C-D483A7B5BE9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31472" y="111965"/>
            <a:ext cx="2529013" cy="88617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ED88A11F-A19B-A625-EB4E-FCDD791EB62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 bwMode="auto">
          <a:xfrm>
            <a:off x="7251705" y="218377"/>
            <a:ext cx="1491300" cy="673345"/>
          </a:xfrm>
          <a:prstGeom prst="rect">
            <a:avLst/>
          </a:prstGeom>
        </p:spPr>
      </p:pic>
      <p:pic>
        <p:nvPicPr>
          <p:cNvPr id="27" name="Рисунок 26">
            <a:extLst>
              <a:ext uri="{FF2B5EF4-FFF2-40B4-BE49-F238E27FC236}">
                <a16:creationId xmlns:a16="http://schemas.microsoft.com/office/drawing/2014/main" xmlns="" id="{F7D2C51F-E595-BD97-5F7A-2FEBA71D5AD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9940" y="0"/>
            <a:ext cx="3066554" cy="1304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" name="Google Shape;11;p2"/>
          <p:cNvGrpSpPr/>
          <p:nvPr/>
        </p:nvGrpSpPr>
        <p:grpSpPr>
          <a:xfrm>
            <a:off x="486650" y="544425"/>
            <a:ext cx="400150" cy="4059600"/>
            <a:chOff x="486650" y="544425"/>
            <a:chExt cx="400150" cy="4059600"/>
          </a:xfrm>
        </p:grpSpPr>
        <p:sp>
          <p:nvSpPr>
            <p:cNvPr id="12" name="Google Shape;12;p2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S Hauss Book" panose="02000000000000000000" pitchFamily="2" charset="0"/>
              </a:endParaRPr>
            </a:p>
          </p:txBody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480650" y="1094650"/>
            <a:ext cx="5226600" cy="228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 b="0">
                <a:latin typeface="PP Neue Machina Inktrap" pitchFamily="50" charset="-52"/>
                <a:ea typeface="Jost Medium" pitchFamily="2" charset="-5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480650" y="3573077"/>
            <a:ext cx="5226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PP Neue Machina Inktrap" pitchFamily="50" charset="-5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ubTitle" idx="2"/>
          </p:nvPr>
        </p:nvSpPr>
        <p:spPr>
          <a:xfrm>
            <a:off x="6871825" y="541300"/>
            <a:ext cx="15591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P Neue Machina Inktrap" pitchFamily="50" charset="-5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2587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9;p2">
            <a:extLst>
              <a:ext uri="{FF2B5EF4-FFF2-40B4-BE49-F238E27FC236}">
                <a16:creationId xmlns:a16="http://schemas.microsoft.com/office/drawing/2014/main" xmlns="" id="{12AD9B0E-190A-0906-02D7-E9B599BAA12D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5703326" y="204046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9;p2">
            <a:extLst>
              <a:ext uri="{FF2B5EF4-FFF2-40B4-BE49-F238E27FC236}">
                <a16:creationId xmlns:a16="http://schemas.microsoft.com/office/drawing/2014/main" xmlns="" id="{3D7ABC91-1533-DE75-02BA-FD919A2246ED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3462169" y="124287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0"/>
          <p:cNvSpPr txBox="1">
            <a:spLocks noGrp="1"/>
          </p:cNvSpPr>
          <p:nvPr>
            <p:ph type="title"/>
          </p:nvPr>
        </p:nvSpPr>
        <p:spPr>
          <a:xfrm>
            <a:off x="720000" y="3943550"/>
            <a:ext cx="7704000" cy="64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P Neue Machina Inktrap" pitchFamily="50" charset="-5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preserve="1" userDrawn="1">
  <p:cSld name="1_Ca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>
            <a:spLocks noGrp="1"/>
          </p:cNvSpPr>
          <p:nvPr>
            <p:ph type="title"/>
          </p:nvPr>
        </p:nvSpPr>
        <p:spPr>
          <a:xfrm>
            <a:off x="720000" y="3943550"/>
            <a:ext cx="7704000" cy="64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P Neue Machina Inktrap" pitchFamily="50" charset="-52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76130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31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 rot="10800000" flipH="1">
            <a:off x="-3779867" y="-109935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1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 rot="10800000" flipH="1">
            <a:off x="6118558" y="2285400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3" name="Google Shape;413;p31"/>
          <p:cNvGrpSpPr/>
          <p:nvPr/>
        </p:nvGrpSpPr>
        <p:grpSpPr>
          <a:xfrm flipH="1">
            <a:off x="8430775" y="544425"/>
            <a:ext cx="400150" cy="4059600"/>
            <a:chOff x="486650" y="544425"/>
            <a:chExt cx="400150" cy="4059600"/>
          </a:xfrm>
        </p:grpSpPr>
        <p:sp>
          <p:nvSpPr>
            <p:cNvPr id="414" name="Google Shape;414;p31"/>
            <p:cNvSpPr/>
            <p:nvPr/>
          </p:nvSpPr>
          <p:spPr>
            <a:xfrm>
              <a:off x="486650" y="544425"/>
              <a:ext cx="148800" cy="40596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738000" y="54442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738000" y="255615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738000" y="4567875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738000" y="15503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738000" y="356200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738000" y="104737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38000" y="2053221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738000" y="3059067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738000" y="4064925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5" name="Google Shape;425;p3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3545017" y="195562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6" name="Google Shape;426;p32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6353408" y="-1429125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7" name="Google Shape;427;p32"/>
          <p:cNvGrpSpPr/>
          <p:nvPr/>
        </p:nvGrpSpPr>
        <p:grpSpPr>
          <a:xfrm>
            <a:off x="713225" y="139350"/>
            <a:ext cx="7721400" cy="400150"/>
            <a:chOff x="713225" y="139350"/>
            <a:chExt cx="7721400" cy="400150"/>
          </a:xfrm>
        </p:grpSpPr>
        <p:sp>
          <p:nvSpPr>
            <p:cNvPr id="428" name="Google Shape;428;p32"/>
            <p:cNvSpPr/>
            <p:nvPr/>
          </p:nvSpPr>
          <p:spPr>
            <a:xfrm rot="-5400000" flipH="1">
              <a:off x="4499525" y="-3646950"/>
              <a:ext cx="148800" cy="7721400"/>
            </a:xfrm>
            <a:prstGeom prst="rect">
              <a:avLst/>
            </a:prstGeom>
            <a:gradFill>
              <a:gsLst>
                <a:gs pos="0">
                  <a:schemeClr val="dk1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 rot="-5400000" flipH="1">
              <a:off x="654425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 rot="-5400000" flipH="1">
              <a:off x="4497600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 rot="-5400000" flipH="1">
              <a:off x="8340775" y="449500"/>
              <a:ext cx="1488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 rot="-5400000" flipH="1">
              <a:off x="2611563" y="41395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 rot="-5400000" flipH="1">
              <a:off x="6454738" y="413950"/>
              <a:ext cx="777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 rot="-5400000" flipH="1">
              <a:off x="1671469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 rot="-5400000" flipH="1">
              <a:off x="3593056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 rot="-5400000" flipH="1">
              <a:off x="5514644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 rot="-5400000" flipH="1">
              <a:off x="7436231" y="393250"/>
              <a:ext cx="36300" cy="31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"/>
          <p:cNvSpPr txBox="1">
            <a:spLocks noGrp="1"/>
          </p:cNvSpPr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79" name="Google Shape;79;p6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5668283" y="-2763975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6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4090992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46089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1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-3240667" y="-2644700"/>
            <a:ext cx="6416835" cy="555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1"/>
          <p:cNvPicPr preferRelativeResize="0"/>
          <p:nvPr/>
        </p:nvPicPr>
        <p:blipFill rotWithShape="1">
          <a:blip r:embed="rId2">
            <a:alphaModFix/>
          </a:blip>
          <a:srcRect l="21333" t="2588" r="21333" b="2597"/>
          <a:stretch/>
        </p:blipFill>
        <p:spPr>
          <a:xfrm>
            <a:off x="6066358" y="-337400"/>
            <a:ext cx="6416835" cy="555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1"/>
          <p:cNvSpPr txBox="1">
            <a:spLocks noGrp="1"/>
          </p:cNvSpPr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PP Neue Machina Inktrap" pitchFamily="50" charset="-5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1"/>
          <p:cNvSpPr txBox="1">
            <a:spLocks noGrp="1"/>
          </p:cNvSpPr>
          <p:nvPr>
            <p:ph type="subTitle" idx="1"/>
          </p:nvPr>
        </p:nvSpPr>
        <p:spPr>
          <a:xfrm>
            <a:off x="4923075" y="2839075"/>
            <a:ext cx="26400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PP Neue Machina Inktrap" pitchFamily="50" charset="-52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1"/>
          <p:cNvSpPr txBox="1">
            <a:spLocks noGrp="1"/>
          </p:cNvSpPr>
          <p:nvPr>
            <p:ph type="subTitle" idx="2"/>
          </p:nvPr>
        </p:nvSpPr>
        <p:spPr>
          <a:xfrm>
            <a:off x="1580900" y="2839075"/>
            <a:ext cx="2640000" cy="11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PP Neue Machina Inktrap" pitchFamily="50" charset="-52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1"/>
          <p:cNvSpPr txBox="1">
            <a:spLocks noGrp="1"/>
          </p:cNvSpPr>
          <p:nvPr>
            <p:ph type="subTitle" idx="3"/>
          </p:nvPr>
        </p:nvSpPr>
        <p:spPr>
          <a:xfrm>
            <a:off x="1580911" y="228017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9" name="Google Shape;269;p21"/>
          <p:cNvSpPr txBox="1">
            <a:spLocks noGrp="1"/>
          </p:cNvSpPr>
          <p:nvPr>
            <p:ph type="subTitle" idx="4"/>
          </p:nvPr>
        </p:nvSpPr>
        <p:spPr>
          <a:xfrm>
            <a:off x="4923089" y="2280175"/>
            <a:ext cx="2640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65505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5975" y="445025"/>
            <a:ext cx="7394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●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○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tkinson Hyperlegible"/>
              <a:buChar char="■"/>
              <a:defRPr>
                <a:solidFill>
                  <a:schemeClr val="dk1"/>
                </a:solidFill>
                <a:latin typeface="Atkinson Hyperlegible"/>
                <a:ea typeface="Atkinson Hyperlegible"/>
                <a:cs typeface="Atkinson Hyperlegible"/>
                <a:sym typeface="Atkinson Hyperlegibl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79" r:id="rId2"/>
    <p:sldLayoutId id="2147483656" r:id="rId3"/>
    <p:sldLayoutId id="2147483680" r:id="rId4"/>
    <p:sldLayoutId id="2147483677" r:id="rId5"/>
    <p:sldLayoutId id="2147483678" r:id="rId6"/>
    <p:sldLayoutId id="2147483683" r:id="rId7"/>
    <p:sldLayoutId id="2147483684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P Neue Machina Inktrap" pitchFamily="50" charset="-52"/>
          <a:ea typeface="PP Neue Machina Inktrap" pitchFamily="50" charset="-52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PP Neue Machina Inktrap" pitchFamily="50" charset="-52"/>
          <a:ea typeface="PP Neue Machina Inktrap" pitchFamily="50" charset="-52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5.png"/><Relationship Id="rId7" Type="http://schemas.microsoft.com/office/2007/relationships/hdphoto" Target="../media/hdphoto2.wdp"/><Relationship Id="rId2" Type="http://schemas.openxmlformats.org/officeDocument/2006/relationships/slide" Target="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21.png"/><Relationship Id="rId7" Type="http://schemas.openxmlformats.org/officeDocument/2006/relationships/image" Target="../media/image23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slide" Target="slide2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68917">
            <a:off x="-1481276" y="1474368"/>
            <a:ext cx="3790850" cy="251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FDA29DBC-532D-63E5-9014-58395A662C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139" y="1131610"/>
            <a:ext cx="7687722" cy="229229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120F705E-0A7A-EFD3-5D4E-1FAF67E367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806" y="4746248"/>
            <a:ext cx="8644877" cy="37798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012F254-3CF9-90BE-29B9-937CE4CAA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="" xmlns:a16="http://schemas.microsoft.com/office/drawing/2014/main" id="{0FE4DCEC-9C22-5602-3EE4-518760D0CED6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="" xmlns:a16="http://schemas.microsoft.com/office/drawing/2014/main" id="{986E42E1-CDA2-2899-7447-6BC3ECAEB393}"/>
              </a:ext>
            </a:extLst>
          </p:cNvPr>
          <p:cNvSpPr/>
          <p:nvPr/>
        </p:nvSpPr>
        <p:spPr>
          <a:xfrm>
            <a:off x="574974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5" name="Google Shape;1605;p52">
            <a:hlinkClick r:id="" action="ppaction://noaction"/>
            <a:extLst>
              <a:ext uri="{FF2B5EF4-FFF2-40B4-BE49-F238E27FC236}">
                <a16:creationId xmlns="" xmlns:a16="http://schemas.microsoft.com/office/drawing/2014/main" id="{82EDA14C-6ACF-9898-732F-AC976A7F7475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606;p52">
            <a:hlinkClick r:id="" action="ppaction://noaction"/>
            <a:extLst>
              <a:ext uri="{FF2B5EF4-FFF2-40B4-BE49-F238E27FC236}">
                <a16:creationId xmlns="" xmlns:a16="http://schemas.microsoft.com/office/drawing/2014/main" id="{8C121E68-4244-00D9-3CCD-5ACA0A82850B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7" name="Google Shape;1610;p52">
            <a:extLst>
              <a:ext uri="{FF2B5EF4-FFF2-40B4-BE49-F238E27FC236}">
                <a16:creationId xmlns="" xmlns:a16="http://schemas.microsoft.com/office/drawing/2014/main" id="{DF827DF2-B4C1-69F8-1966-1E600A66E873}"/>
              </a:ext>
            </a:extLst>
          </p:cNvPr>
          <p:cNvSpPr/>
          <p:nvPr/>
        </p:nvSpPr>
        <p:spPr>
          <a:xfrm>
            <a:off x="622199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8" name="Google Shape;1607;p52">
            <a:hlinkClick r:id="" action="ppaction://noaction"/>
            <a:extLst>
              <a:ext uri="{FF2B5EF4-FFF2-40B4-BE49-F238E27FC236}">
                <a16:creationId xmlns="" xmlns:a16="http://schemas.microsoft.com/office/drawing/2014/main" id="{1F821752-B086-A89B-8704-9CF17E3BEF28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9" name="Google Shape;1608;p52">
            <a:hlinkClick r:id="" action="ppaction://noaction"/>
            <a:extLst>
              <a:ext uri="{FF2B5EF4-FFF2-40B4-BE49-F238E27FC236}">
                <a16:creationId xmlns="" xmlns:a16="http://schemas.microsoft.com/office/drawing/2014/main" id="{9CA59FC6-A473-434E-B9F0-375CBEC9402C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609;p52">
            <a:hlinkClick r:id="" action="ppaction://noaction"/>
            <a:extLst>
              <a:ext uri="{FF2B5EF4-FFF2-40B4-BE49-F238E27FC236}">
                <a16:creationId xmlns="" xmlns:a16="http://schemas.microsoft.com/office/drawing/2014/main" id="{3E3B4CFA-8078-F70E-D11C-460B902E54E5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grpSp>
        <p:nvGrpSpPr>
          <p:cNvPr id="2" name="Google Shape;930;p61">
            <a:extLst>
              <a:ext uri="{FF2B5EF4-FFF2-40B4-BE49-F238E27FC236}">
                <a16:creationId xmlns="" xmlns:a16="http://schemas.microsoft.com/office/drawing/2014/main" id="{EF00F29B-F381-02AD-0D2F-60264B2FA427}"/>
              </a:ext>
            </a:extLst>
          </p:cNvPr>
          <p:cNvGrpSpPr/>
          <p:nvPr/>
        </p:nvGrpSpPr>
        <p:grpSpPr>
          <a:xfrm>
            <a:off x="1897056" y="970907"/>
            <a:ext cx="5349888" cy="3890172"/>
            <a:chOff x="331763" y="414153"/>
            <a:chExt cx="6903246" cy="5019697"/>
          </a:xfrm>
        </p:grpSpPr>
        <p:sp>
          <p:nvSpPr>
            <p:cNvPr id="13" name="Google Shape;931;p61">
              <a:extLst>
                <a:ext uri="{FF2B5EF4-FFF2-40B4-BE49-F238E27FC236}">
                  <a16:creationId xmlns="" xmlns:a16="http://schemas.microsoft.com/office/drawing/2014/main" id="{082F6CA6-7E48-C73A-355D-BA7078133634}"/>
                </a:ext>
              </a:extLst>
            </p:cNvPr>
            <p:cNvSpPr/>
            <p:nvPr/>
          </p:nvSpPr>
          <p:spPr>
            <a:xfrm>
              <a:off x="2953109" y="4768051"/>
              <a:ext cx="1660725" cy="438898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2;p61">
              <a:extLst>
                <a:ext uri="{FF2B5EF4-FFF2-40B4-BE49-F238E27FC236}">
                  <a16:creationId xmlns="" xmlns:a16="http://schemas.microsoft.com/office/drawing/2014/main" id="{E48830F3-1612-730B-32BD-30C0FA8B1FE2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3;p61">
              <a:extLst>
                <a:ext uri="{FF2B5EF4-FFF2-40B4-BE49-F238E27FC236}">
                  <a16:creationId xmlns="" xmlns:a16="http://schemas.microsoft.com/office/drawing/2014/main" id="{E15BA556-2D3D-BED6-5426-67E995FECEDA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4;p61">
              <a:extLst>
                <a:ext uri="{FF2B5EF4-FFF2-40B4-BE49-F238E27FC236}">
                  <a16:creationId xmlns="" xmlns:a16="http://schemas.microsoft.com/office/drawing/2014/main" id="{944AA97F-3BAB-F373-ACDE-A41432E230B9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599;p45">
            <a:extLst>
              <a:ext uri="{FF2B5EF4-FFF2-40B4-BE49-F238E27FC236}">
                <a16:creationId xmlns:a16="http://schemas.microsoft.com/office/drawing/2014/main" xmlns="" id="{782754B5-579D-5A46-67FC-E7D9A5E874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61685" y="2371639"/>
            <a:ext cx="31603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Демонстрация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03233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2F818AF-BCCC-6EF4-CC7A-02975DF7F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xmlns="" id="{4E14D897-07A9-D456-CFD9-47A81568A120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xmlns="" id="{F1FF184B-F595-FAFE-49CB-70DBB99D763C}"/>
              </a:ext>
            </a:extLst>
          </p:cNvPr>
          <p:cNvSpPr/>
          <p:nvPr/>
        </p:nvSpPr>
        <p:spPr>
          <a:xfrm>
            <a:off x="574974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5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9697B169-D084-15FA-29EF-9110C7D1A358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78516F81-C77C-84F9-ADCE-D92DED6143B9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7" name="Google Shape;1610;p52">
            <a:extLst>
              <a:ext uri="{FF2B5EF4-FFF2-40B4-BE49-F238E27FC236}">
                <a16:creationId xmlns:a16="http://schemas.microsoft.com/office/drawing/2014/main" xmlns="" id="{E1F77B91-F9F9-6ADA-3595-0834E39A54E8}"/>
              </a:ext>
            </a:extLst>
          </p:cNvPr>
          <p:cNvSpPr/>
          <p:nvPr/>
        </p:nvSpPr>
        <p:spPr>
          <a:xfrm>
            <a:off x="622199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8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DEE7CBC0-5752-0314-E752-AF9A3C9BADE2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9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65AD5992-7B55-B213-C430-26815D461F30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72151D82-6C4A-160B-066F-20B4362D2CA8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sp>
        <p:nvSpPr>
          <p:cNvPr id="11" name="Google Shape;599;p45">
            <a:extLst>
              <a:ext uri="{FF2B5EF4-FFF2-40B4-BE49-F238E27FC236}">
                <a16:creationId xmlns:a16="http://schemas.microsoft.com/office/drawing/2014/main" xmlns="" id="{782754B5-579D-5A46-67FC-E7D9A5E874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4870" y="890861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/>
              <a:t>Безопасность данных</a:t>
            </a:r>
            <a:endParaRPr sz="2800" dirty="0"/>
          </a:p>
        </p:txBody>
      </p:sp>
      <p:sp>
        <p:nvSpPr>
          <p:cNvPr id="12" name="Google Shape;600;p45">
            <a:extLst>
              <a:ext uri="{FF2B5EF4-FFF2-40B4-BE49-F238E27FC236}">
                <a16:creationId xmlns:a16="http://schemas.microsoft.com/office/drawing/2014/main" xmlns="" id="{D065AD1D-1731-E0C3-4D77-9CD4C8D303DE}"/>
              </a:ext>
            </a:extLst>
          </p:cNvPr>
          <p:cNvSpPr txBox="1">
            <a:spLocks/>
          </p:cNvSpPr>
          <p:nvPr/>
        </p:nvSpPr>
        <p:spPr>
          <a:xfrm>
            <a:off x="1222727" y="1763634"/>
            <a:ext cx="2643914" cy="90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Хранение и обработка только внутри компании</a:t>
            </a:r>
          </a:p>
        </p:txBody>
      </p:sp>
      <p:sp>
        <p:nvSpPr>
          <p:cNvPr id="17" name="Google Shape;601;p45">
            <a:extLst>
              <a:ext uri="{FF2B5EF4-FFF2-40B4-BE49-F238E27FC236}">
                <a16:creationId xmlns:a16="http://schemas.microsoft.com/office/drawing/2014/main" xmlns="" id="{8850B676-9CB6-7BC0-072F-AD27C8EAD68E}"/>
              </a:ext>
            </a:extLst>
          </p:cNvPr>
          <p:cNvSpPr txBox="1">
            <a:spLocks/>
          </p:cNvSpPr>
          <p:nvPr/>
        </p:nvSpPr>
        <p:spPr>
          <a:xfrm>
            <a:off x="3168230" y="2666614"/>
            <a:ext cx="232016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Хранение и передача </a:t>
            </a:r>
          </a:p>
          <a:p>
            <a:r>
              <a:rPr lang="ru-RU" dirty="0">
                <a:solidFill>
                  <a:schemeClr val="tx1"/>
                </a:solidFill>
              </a:rPr>
              <a:t>в </a:t>
            </a:r>
            <a:r>
              <a:rPr lang="ru-RU" dirty="0" err="1">
                <a:solidFill>
                  <a:schemeClr val="tx1"/>
                </a:solidFill>
              </a:rPr>
              <a:t>зашифрванном</a:t>
            </a:r>
            <a:r>
              <a:rPr lang="ru-RU" dirty="0">
                <a:solidFill>
                  <a:schemeClr val="tx1"/>
                </a:solidFill>
              </a:rPr>
              <a:t> виде</a:t>
            </a:r>
          </a:p>
        </p:txBody>
      </p:sp>
      <p:sp>
        <p:nvSpPr>
          <p:cNvPr id="18" name="Google Shape;602;p45">
            <a:extLst>
              <a:ext uri="{FF2B5EF4-FFF2-40B4-BE49-F238E27FC236}">
                <a16:creationId xmlns:a16="http://schemas.microsoft.com/office/drawing/2014/main" xmlns="" id="{508D2FC5-2B6D-BAB8-389C-F1CF4A046236}"/>
              </a:ext>
            </a:extLst>
          </p:cNvPr>
          <p:cNvSpPr txBox="1">
            <a:spLocks/>
          </p:cNvSpPr>
          <p:nvPr/>
        </p:nvSpPr>
        <p:spPr>
          <a:xfrm>
            <a:off x="5602990" y="3467225"/>
            <a:ext cx="1817720" cy="840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Запись действий пользователей </a:t>
            </a:r>
          </a:p>
          <a:p>
            <a:r>
              <a:rPr lang="ru-RU" dirty="0">
                <a:solidFill>
                  <a:schemeClr val="tx1"/>
                </a:solidFill>
              </a:rPr>
              <a:t>с данными</a:t>
            </a:r>
          </a:p>
        </p:txBody>
      </p:sp>
      <p:cxnSp>
        <p:nvCxnSpPr>
          <p:cNvPr id="21" name="Google Shape;426;p35">
            <a:extLst>
              <a:ext uri="{FF2B5EF4-FFF2-40B4-BE49-F238E27FC236}">
                <a16:creationId xmlns:a16="http://schemas.microsoft.com/office/drawing/2014/main" xmlns="" id="{5EE413BB-CD40-9114-CE16-7136FC412E10}"/>
              </a:ext>
            </a:extLst>
          </p:cNvPr>
          <p:cNvCxnSpPr>
            <a:cxnSpLocks/>
          </p:cNvCxnSpPr>
          <p:nvPr/>
        </p:nvCxnSpPr>
        <p:spPr>
          <a:xfrm>
            <a:off x="2544684" y="2486566"/>
            <a:ext cx="0" cy="314960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428;p35">
            <a:extLst>
              <a:ext uri="{FF2B5EF4-FFF2-40B4-BE49-F238E27FC236}">
                <a16:creationId xmlns:a16="http://schemas.microsoft.com/office/drawing/2014/main" xmlns="" id="{587AFA84-426B-31BB-323D-3D0B9F1763DE}"/>
              </a:ext>
            </a:extLst>
          </p:cNvPr>
          <p:cNvCxnSpPr>
            <a:cxnSpLocks/>
          </p:cNvCxnSpPr>
          <p:nvPr/>
        </p:nvCxnSpPr>
        <p:spPr>
          <a:xfrm>
            <a:off x="4328312" y="3545840"/>
            <a:ext cx="0" cy="253458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430;p35">
            <a:extLst>
              <a:ext uri="{FF2B5EF4-FFF2-40B4-BE49-F238E27FC236}">
                <a16:creationId xmlns:a16="http://schemas.microsoft.com/office/drawing/2014/main" xmlns="" id="{032B1AAC-BC08-3B51-6DBA-FB9E3DFF2B3F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6504319" y="4308179"/>
            <a:ext cx="7531" cy="1670641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" name="Рисунок 36">
            <a:extLst>
              <a:ext uri="{FF2B5EF4-FFF2-40B4-BE49-F238E27FC236}">
                <a16:creationId xmlns:a16="http://schemas.microsoft.com/office/drawing/2014/main" xmlns="" id="{5E38BF3E-8E11-36C0-C83D-31EF0441A9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597" y="1064357"/>
            <a:ext cx="1226820" cy="122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873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F5DCA01-CB3E-E652-B135-63D2D2A60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94D42B5F-4B09-4A20-3C5C-878DC8B2AAE8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E1E5C2A6-48CC-EF9E-DD6A-563ABC3F9CFB}"/>
              </a:ext>
            </a:extLst>
          </p:cNvPr>
          <p:cNvSpPr/>
          <p:nvPr/>
        </p:nvSpPr>
        <p:spPr>
          <a:xfrm>
            <a:off x="738042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B87DF7EA-8065-35EB-4E39-3D27F985719A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C020F45A-CCF2-158A-080F-606EF282E340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0DD48BA6-EC4B-1E43-EDC0-F093E872273F}"/>
              </a:ext>
            </a:extLst>
          </p:cNvPr>
          <p:cNvSpPr/>
          <p:nvPr/>
        </p:nvSpPr>
        <p:spPr>
          <a:xfrm>
            <a:off x="785267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9C637B71-E65A-0666-FED3-8F2F6DE5A254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841F5398-C12F-FA9A-4C47-731487C11433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4440550E-8AA4-578E-A90C-F0C45902BE8F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sp>
        <p:nvSpPr>
          <p:cNvPr id="2" name="Google Shape;1151;p72">
            <a:extLst>
              <a:ext uri="{FF2B5EF4-FFF2-40B4-BE49-F238E27FC236}">
                <a16:creationId xmlns:a16="http://schemas.microsoft.com/office/drawing/2014/main" xmlns="" id="{0990F505-DEF7-CFFE-881B-13D255C6FAA6}"/>
              </a:ext>
            </a:extLst>
          </p:cNvPr>
          <p:cNvSpPr/>
          <p:nvPr/>
        </p:nvSpPr>
        <p:spPr>
          <a:xfrm>
            <a:off x="1295731" y="1251524"/>
            <a:ext cx="1323562" cy="1323562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3" name="Google Shape;1152;p72">
            <a:extLst>
              <a:ext uri="{FF2B5EF4-FFF2-40B4-BE49-F238E27FC236}">
                <a16:creationId xmlns:a16="http://schemas.microsoft.com/office/drawing/2014/main" xmlns="" id="{1E6CD5D1-A449-10BE-9C06-1076C893E1E6}"/>
              </a:ext>
            </a:extLst>
          </p:cNvPr>
          <p:cNvSpPr/>
          <p:nvPr/>
        </p:nvSpPr>
        <p:spPr>
          <a:xfrm>
            <a:off x="1374329" y="1329682"/>
            <a:ext cx="1166366" cy="1167243"/>
          </a:xfrm>
          <a:prstGeom prst="ellipse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rgbClr val="F0F0F3"/>
              </a:gs>
            </a:gsLst>
            <a:lin ang="5400012" scaled="0"/>
          </a:gradFill>
          <a:ln>
            <a:noFill/>
          </a:ln>
          <a:effectLst>
            <a:outerShdw blurRad="571500" dist="142875" dir="51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4" name="Google Shape;1154;p72">
            <a:extLst>
              <a:ext uri="{FF2B5EF4-FFF2-40B4-BE49-F238E27FC236}">
                <a16:creationId xmlns:a16="http://schemas.microsoft.com/office/drawing/2014/main" xmlns="" id="{77D30365-2DAB-0568-2377-755251AF5176}"/>
              </a:ext>
            </a:extLst>
          </p:cNvPr>
          <p:cNvSpPr/>
          <p:nvPr/>
        </p:nvSpPr>
        <p:spPr>
          <a:xfrm>
            <a:off x="6038508" y="1405414"/>
            <a:ext cx="1323562" cy="1323562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5" name="Google Shape;1155;p72">
            <a:extLst>
              <a:ext uri="{FF2B5EF4-FFF2-40B4-BE49-F238E27FC236}">
                <a16:creationId xmlns:a16="http://schemas.microsoft.com/office/drawing/2014/main" xmlns="" id="{D95C27CA-EE92-E254-148F-76E5FEB1626B}"/>
              </a:ext>
            </a:extLst>
          </p:cNvPr>
          <p:cNvSpPr/>
          <p:nvPr/>
        </p:nvSpPr>
        <p:spPr>
          <a:xfrm>
            <a:off x="6117106" y="1496696"/>
            <a:ext cx="1166366" cy="1167243"/>
          </a:xfrm>
          <a:prstGeom prst="ellipse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rgbClr val="F0F0F3"/>
              </a:gs>
            </a:gsLst>
            <a:lin ang="5400012" scaled="0"/>
          </a:gradFill>
          <a:ln>
            <a:noFill/>
          </a:ln>
          <a:effectLst>
            <a:outerShdw blurRad="571500" dist="142875" dir="51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2" name="Google Shape;1151;p72">
            <a:extLst>
              <a:ext uri="{FF2B5EF4-FFF2-40B4-BE49-F238E27FC236}">
                <a16:creationId xmlns:a16="http://schemas.microsoft.com/office/drawing/2014/main" xmlns="" id="{D39189E9-4825-3D9B-D5D8-7ABFD05160D2}"/>
              </a:ext>
            </a:extLst>
          </p:cNvPr>
          <p:cNvSpPr/>
          <p:nvPr/>
        </p:nvSpPr>
        <p:spPr>
          <a:xfrm>
            <a:off x="3760221" y="2565688"/>
            <a:ext cx="1323562" cy="1323562"/>
          </a:xfrm>
          <a:prstGeom prst="ellipse">
            <a:avLst/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16" name="Google Shape;1152;p72">
            <a:extLst>
              <a:ext uri="{FF2B5EF4-FFF2-40B4-BE49-F238E27FC236}">
                <a16:creationId xmlns:a16="http://schemas.microsoft.com/office/drawing/2014/main" xmlns="" id="{56CEC2A1-8B96-4209-71C3-15308EB69366}"/>
              </a:ext>
            </a:extLst>
          </p:cNvPr>
          <p:cNvSpPr/>
          <p:nvPr/>
        </p:nvSpPr>
        <p:spPr>
          <a:xfrm>
            <a:off x="3838819" y="2643846"/>
            <a:ext cx="1166366" cy="1167243"/>
          </a:xfrm>
          <a:prstGeom prst="ellipse">
            <a:avLst/>
          </a:prstGeom>
          <a:gradFill>
            <a:gsLst>
              <a:gs pos="0">
                <a:schemeClr val="bg2">
                  <a:lumMod val="50000"/>
                </a:schemeClr>
              </a:gs>
              <a:gs pos="100000">
                <a:srgbClr val="F0F0F3"/>
              </a:gs>
            </a:gsLst>
            <a:lin ang="5400012" scaled="0"/>
          </a:gradFill>
          <a:ln>
            <a:noFill/>
          </a:ln>
          <a:effectLst>
            <a:outerShdw blurRad="571500" dist="142875" dir="5100000" algn="bl" rotWithShape="0">
              <a:srgbClr val="000000">
                <a:alpha val="1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5" name="Google Shape;600;p45">
            <a:extLst>
              <a:ext uri="{FF2B5EF4-FFF2-40B4-BE49-F238E27FC236}">
                <a16:creationId xmlns:a16="http://schemas.microsoft.com/office/drawing/2014/main" xmlns="" id="{C27A175B-60C7-4D86-A7B8-8A0F742BFB75}"/>
              </a:ext>
            </a:extLst>
          </p:cNvPr>
          <p:cNvSpPr txBox="1">
            <a:spLocks/>
          </p:cNvSpPr>
          <p:nvPr/>
        </p:nvSpPr>
        <p:spPr>
          <a:xfrm>
            <a:off x="908894" y="2663939"/>
            <a:ext cx="2687746" cy="90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 err="1">
                <a:solidFill>
                  <a:schemeClr val="tx1"/>
                </a:solidFill>
              </a:rPr>
              <a:t>Древалев</a:t>
            </a:r>
            <a:r>
              <a:rPr lang="ru-RU" dirty="0">
                <a:solidFill>
                  <a:schemeClr val="tx1"/>
                </a:solidFill>
              </a:rPr>
              <a:t> Павел,</a:t>
            </a:r>
          </a:p>
          <a:p>
            <a:r>
              <a:rPr lang="ru-RU" dirty="0">
                <a:solidFill>
                  <a:schemeClr val="tx1"/>
                </a:solidFill>
              </a:rPr>
              <a:t>ТПУ</a:t>
            </a:r>
          </a:p>
          <a:p>
            <a:r>
              <a:rPr lang="ru-RU" sz="1200" dirty="0">
                <a:solidFill>
                  <a:schemeClr val="tx1"/>
                </a:solidFill>
              </a:rPr>
              <a:t>Аналитик, </a:t>
            </a:r>
            <a:r>
              <a:rPr lang="en-US" sz="1200" dirty="0">
                <a:solidFill>
                  <a:schemeClr val="tx1"/>
                </a:solidFill>
              </a:rPr>
              <a:t>ML-</a:t>
            </a:r>
            <a:r>
              <a:rPr lang="ru-RU" sz="1200" dirty="0">
                <a:solidFill>
                  <a:schemeClr val="tx1"/>
                </a:solidFill>
              </a:rPr>
              <a:t>разработчик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  <p:sp>
        <p:nvSpPr>
          <p:cNvPr id="26" name="Google Shape;600;p45">
            <a:extLst>
              <a:ext uri="{FF2B5EF4-FFF2-40B4-BE49-F238E27FC236}">
                <a16:creationId xmlns:a16="http://schemas.microsoft.com/office/drawing/2014/main" xmlns="" id="{E59B2E4D-9122-0716-1C87-A082E0DF6B98}"/>
              </a:ext>
            </a:extLst>
          </p:cNvPr>
          <p:cNvSpPr txBox="1">
            <a:spLocks/>
          </p:cNvSpPr>
          <p:nvPr/>
        </p:nvSpPr>
        <p:spPr>
          <a:xfrm>
            <a:off x="5814836" y="2887019"/>
            <a:ext cx="2792407" cy="90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Шкурко Кирилл,</a:t>
            </a:r>
          </a:p>
          <a:p>
            <a:r>
              <a:rPr lang="ru-RU" dirty="0">
                <a:solidFill>
                  <a:schemeClr val="tx1"/>
                </a:solidFill>
              </a:rPr>
              <a:t>ТПУ</a:t>
            </a:r>
          </a:p>
          <a:p>
            <a:r>
              <a:rPr lang="ru-RU" sz="1100" dirty="0">
                <a:solidFill>
                  <a:schemeClr val="tx1"/>
                </a:solidFill>
              </a:rPr>
              <a:t>Аналитик, </a:t>
            </a:r>
            <a:r>
              <a:rPr lang="en-US" sz="1100" dirty="0">
                <a:solidFill>
                  <a:schemeClr val="tx1"/>
                </a:solidFill>
              </a:rPr>
              <a:t>frontend-</a:t>
            </a:r>
            <a:r>
              <a:rPr lang="ru-RU" sz="1100" dirty="0">
                <a:solidFill>
                  <a:schemeClr val="tx1"/>
                </a:solidFill>
              </a:rPr>
              <a:t>разработчик</a:t>
            </a:r>
          </a:p>
        </p:txBody>
      </p:sp>
      <p:sp>
        <p:nvSpPr>
          <p:cNvPr id="27" name="Google Shape;600;p45">
            <a:extLst>
              <a:ext uri="{FF2B5EF4-FFF2-40B4-BE49-F238E27FC236}">
                <a16:creationId xmlns:a16="http://schemas.microsoft.com/office/drawing/2014/main" xmlns="" id="{E7D65309-C380-E99F-1BA3-27E43D1F9175}"/>
              </a:ext>
            </a:extLst>
          </p:cNvPr>
          <p:cNvSpPr txBox="1">
            <a:spLocks/>
          </p:cNvSpPr>
          <p:nvPr/>
        </p:nvSpPr>
        <p:spPr>
          <a:xfrm>
            <a:off x="3411919" y="3981950"/>
            <a:ext cx="2320162" cy="9029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PP Neue Machina Inktrap" pitchFamily="50" charset="-52"/>
                <a:ea typeface="PP Neue Machina Inktrap" pitchFamily="50" charset="-52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Свойкина Алевтина, НовГУ</a:t>
            </a:r>
          </a:p>
          <a:p>
            <a:r>
              <a:rPr lang="ru-RU" sz="1100" dirty="0">
                <a:solidFill>
                  <a:schemeClr val="tx1"/>
                </a:solidFill>
              </a:rPr>
              <a:t>Медицинский консультант, дизайнер</a:t>
            </a:r>
            <a:endParaRPr lang="ru-RU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28" name="Picture 3">
            <a:extLst>
              <a:ext uri="{FF2B5EF4-FFF2-40B4-BE49-F238E27FC236}">
                <a16:creationId xmlns:a16="http://schemas.microsoft.com/office/drawing/2014/main" xmlns="" id="{98C93CBC-F21D-9949-EA79-C042CE5456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960" y="1523483"/>
            <a:ext cx="1096886" cy="109688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9" name="Picture 8">
            <a:extLst>
              <a:ext uri="{FF2B5EF4-FFF2-40B4-BE49-F238E27FC236}">
                <a16:creationId xmlns:a16="http://schemas.microsoft.com/office/drawing/2014/main" xmlns="" id="{94AA0C94-C06B-C8C7-F159-753E7C90D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650" y="1349698"/>
            <a:ext cx="1115564" cy="111556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30" name="Picture 13">
            <a:extLst>
              <a:ext uri="{FF2B5EF4-FFF2-40B4-BE49-F238E27FC236}">
                <a16:creationId xmlns:a16="http://schemas.microsoft.com/office/drawing/2014/main" xmlns="" id="{74228563-1AF4-F8FC-D94A-F0C5F16956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5930" y="2697855"/>
            <a:ext cx="1092144" cy="109214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7460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>
          <a:extLst>
            <a:ext uri="{FF2B5EF4-FFF2-40B4-BE49-F238E27FC236}">
              <a16:creationId xmlns:a16="http://schemas.microsoft.com/office/drawing/2014/main" xmlns="" id="{8A5862D1-091D-00FC-B7FB-1CA85975C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2EAD9EF0-56B8-0026-18E0-11C5AD5AE8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523" y="1303672"/>
            <a:ext cx="6754953" cy="25361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B5C2D700-FFFC-9551-D5AE-E9180DFA1C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60" y="4765515"/>
            <a:ext cx="8644877" cy="37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811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7"/>
          <p:cNvSpPr txBox="1">
            <a:spLocks noGrp="1"/>
          </p:cNvSpPr>
          <p:nvPr>
            <p:ph type="title"/>
          </p:nvPr>
        </p:nvSpPr>
        <p:spPr>
          <a:xfrm>
            <a:off x="721015" y="43486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PP Neue Machina Inktrap" panose="020B0604020202020204" charset="-52"/>
              </a:rPr>
              <a:t>экономия</a:t>
            </a:r>
            <a:endParaRPr dirty="0">
              <a:latin typeface="PP Neue Machina Inktrap" panose="020B0604020202020204" charset="-52"/>
            </a:endParaRPr>
          </a:p>
        </p:txBody>
      </p:sp>
      <p:graphicFrame>
        <p:nvGraphicFramePr>
          <p:cNvPr id="461" name="Google Shape;461;p37"/>
          <p:cNvGraphicFramePr/>
          <p:nvPr>
            <p:extLst>
              <p:ext uri="{D42A27DB-BD31-4B8C-83A1-F6EECF244321}">
                <p14:modId xmlns:p14="http://schemas.microsoft.com/office/powerpoint/2010/main" val="935353200"/>
              </p:ext>
            </p:extLst>
          </p:nvPr>
        </p:nvGraphicFramePr>
        <p:xfrm>
          <a:off x="875720" y="1816750"/>
          <a:ext cx="5719149" cy="212089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892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7373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r>
                        <a:rPr lang="ru-RU" b="1" dirty="0"/>
                        <a:t>Показатель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/>
                        <a:t>Без ассистента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/>
                        <a:t>С ассистентом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/>
                        <a:t>Среднее время на кейс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1 час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0.5 часа (-50%)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/>
                        <a:t>Стоимость часа фармаколога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1 200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1 200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/>
                        <a:t>Кейсов в год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5 000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5 000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/>
                        <a:t>Годовые затраты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/>
                        <a:t>6 000 000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b="1" dirty="0"/>
                        <a:t>3 000 000 ₽</a:t>
                      </a:r>
                      <a:endParaRPr lang="ru-RU" dirty="0"/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759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1" name="Google Shape;461;p37"/>
          <p:cNvGraphicFramePr/>
          <p:nvPr>
            <p:extLst>
              <p:ext uri="{D42A27DB-BD31-4B8C-83A1-F6EECF244321}">
                <p14:modId xmlns:p14="http://schemas.microsoft.com/office/powerpoint/2010/main" val="1605756160"/>
              </p:ext>
            </p:extLst>
          </p:nvPr>
        </p:nvGraphicFramePr>
        <p:xfrm>
          <a:off x="659696" y="977806"/>
          <a:ext cx="7992888" cy="389720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612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7373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27373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61525">
                <a:tc>
                  <a:txBody>
                    <a:bodyPr/>
                    <a:lstStyle/>
                    <a:p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Показатель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1 000 кейсов/год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5 000 кейсов/год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20 000 кейсов/год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Текущие затраты (без ИИ)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1 200 000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6 000 000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24 000 000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Экономия при 50% автоматизации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600 000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3 000 000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12 000 000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Годовые расходы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2 400 000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2 400 000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2 400 000 ₽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Чистая экономия в год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−1 800 000 ₽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>
                          <a:solidFill>
                            <a:schemeClr val="tx1"/>
                          </a:solidFill>
                        </a:rPr>
                        <a:t>+600 000 ₽</a:t>
                      </a:r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>
                          <a:solidFill>
                            <a:schemeClr val="tx1"/>
                          </a:solidFill>
                        </a:rPr>
                        <a:t>+9 600 000 ₽</a:t>
                      </a:r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Инвестиции во внедрение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4–9 млн ₽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4–9 млн ₽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4–9 млн ₽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1525">
                <a:tc>
                  <a:txBody>
                    <a:bodyPr/>
                    <a:lstStyle/>
                    <a:p>
                      <a:r>
                        <a:rPr lang="ru-RU" dirty="0">
                          <a:solidFill>
                            <a:schemeClr val="tx1"/>
                          </a:solidFill>
                        </a:rPr>
                        <a:t>Срок окупаемости</a:t>
                      </a:r>
                    </a:p>
                  </a:txBody>
                  <a:tcPr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>
                          <a:solidFill>
                            <a:schemeClr val="tx1"/>
                          </a:solidFill>
                        </a:rPr>
                        <a:t>—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>
                          <a:solidFill>
                            <a:schemeClr val="tx1"/>
                          </a:solidFill>
                        </a:rPr>
                        <a:t>~2–3 года</a:t>
                      </a:r>
                      <a:endParaRPr lang="ru-RU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ru-RU" b="1" dirty="0">
                          <a:solidFill>
                            <a:schemeClr val="tx1"/>
                          </a:solidFill>
                        </a:rPr>
                        <a:t>&lt; 1 года</a:t>
                      </a:r>
                      <a:endParaRPr lang="ru-RU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" name="Google Shape;460;p37"/>
          <p:cNvSpPr txBox="1">
            <a:spLocks noGrp="1"/>
          </p:cNvSpPr>
          <p:nvPr>
            <p:ph type="title"/>
          </p:nvPr>
        </p:nvSpPr>
        <p:spPr>
          <a:xfrm>
            <a:off x="731175" y="18086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PP Neue Machina Inktrap" panose="020B0604020202020204" charset="-52"/>
              </a:rPr>
              <a:t>окупаемость</a:t>
            </a:r>
            <a:endParaRPr dirty="0">
              <a:latin typeface="PP Neue Machina Inktrap" panose="020B060402020202020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659374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4"/>
          <p:cNvSpPr txBox="1">
            <a:spLocks noGrp="1"/>
          </p:cNvSpPr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перспективы</a:t>
            </a:r>
            <a:endParaRPr dirty="0"/>
          </a:p>
        </p:txBody>
      </p:sp>
      <p:sp>
        <p:nvSpPr>
          <p:cNvPr id="565" name="Google Shape;565;p44"/>
          <p:cNvSpPr txBox="1">
            <a:spLocks noGrp="1"/>
          </p:cNvSpPr>
          <p:nvPr>
            <p:ph type="subTitle" idx="3"/>
          </p:nvPr>
        </p:nvSpPr>
        <p:spPr>
          <a:xfrm>
            <a:off x="493791" y="877330"/>
            <a:ext cx="6862049" cy="12666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Подключение к базе документов</a:t>
            </a:r>
            <a:endParaRPr dirty="0"/>
          </a:p>
        </p:txBody>
      </p:sp>
      <p:grpSp>
        <p:nvGrpSpPr>
          <p:cNvPr id="567" name="Google Shape;567;p44"/>
          <p:cNvGrpSpPr/>
          <p:nvPr/>
        </p:nvGrpSpPr>
        <p:grpSpPr>
          <a:xfrm>
            <a:off x="7935836" y="597424"/>
            <a:ext cx="488221" cy="420306"/>
            <a:chOff x="1561036" y="311849"/>
            <a:chExt cx="488221" cy="420306"/>
          </a:xfrm>
        </p:grpSpPr>
        <p:sp>
          <p:nvSpPr>
            <p:cNvPr id="568" name="Google Shape;568;p44"/>
            <p:cNvSpPr/>
            <p:nvPr/>
          </p:nvSpPr>
          <p:spPr>
            <a:xfrm rot="2700000">
              <a:off x="1602158" y="492477"/>
              <a:ext cx="198556" cy="19855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 rot="2700000">
              <a:off x="1930292" y="332172"/>
              <a:ext cx="98429" cy="9885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65;p44"/>
          <p:cNvSpPr txBox="1">
            <a:spLocks/>
          </p:cNvSpPr>
          <p:nvPr/>
        </p:nvSpPr>
        <p:spPr>
          <a:xfrm>
            <a:off x="493788" y="2080395"/>
            <a:ext cx="6750289" cy="126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ru-RU" dirty="0"/>
              <a:t>Для каждого утверждения ИИ – ссылка из источника</a:t>
            </a:r>
          </a:p>
        </p:txBody>
      </p:sp>
      <p:sp>
        <p:nvSpPr>
          <p:cNvPr id="37" name="Google Shape;565;p44"/>
          <p:cNvSpPr txBox="1">
            <a:spLocks/>
          </p:cNvSpPr>
          <p:nvPr/>
        </p:nvSpPr>
        <p:spPr>
          <a:xfrm>
            <a:off x="493788" y="2923675"/>
            <a:ext cx="6364210" cy="126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ru-RU" dirty="0"/>
              <a:t>Обучение на опыте фармакологов</a:t>
            </a:r>
          </a:p>
        </p:txBody>
      </p:sp>
    </p:spTree>
    <p:extLst>
      <p:ext uri="{BB962C8B-B14F-4D97-AF65-F5344CB8AC3E}">
        <p14:creationId xmlns:p14="http://schemas.microsoft.com/office/powerpoint/2010/main" val="2658357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4"/>
          <p:cNvSpPr txBox="1">
            <a:spLocks noGrp="1"/>
          </p:cNvSpPr>
          <p:nvPr>
            <p:ph type="title"/>
          </p:nvPr>
        </p:nvSpPr>
        <p:spPr>
          <a:xfrm>
            <a:off x="1035975" y="445025"/>
            <a:ext cx="738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перспективы</a:t>
            </a:r>
            <a:endParaRPr dirty="0"/>
          </a:p>
        </p:txBody>
      </p:sp>
      <p:sp>
        <p:nvSpPr>
          <p:cNvPr id="565" name="Google Shape;565;p44"/>
          <p:cNvSpPr txBox="1">
            <a:spLocks noGrp="1"/>
          </p:cNvSpPr>
          <p:nvPr>
            <p:ph type="subTitle" idx="3"/>
          </p:nvPr>
        </p:nvSpPr>
        <p:spPr>
          <a:xfrm>
            <a:off x="493791" y="877330"/>
            <a:ext cx="6862049" cy="12666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Настройка четких правил</a:t>
            </a:r>
            <a:endParaRPr dirty="0"/>
          </a:p>
        </p:txBody>
      </p:sp>
      <p:grpSp>
        <p:nvGrpSpPr>
          <p:cNvPr id="567" name="Google Shape;567;p44"/>
          <p:cNvGrpSpPr/>
          <p:nvPr/>
        </p:nvGrpSpPr>
        <p:grpSpPr>
          <a:xfrm>
            <a:off x="7935836" y="597424"/>
            <a:ext cx="488221" cy="420306"/>
            <a:chOff x="1561036" y="311849"/>
            <a:chExt cx="488221" cy="420306"/>
          </a:xfrm>
        </p:grpSpPr>
        <p:sp>
          <p:nvSpPr>
            <p:cNvPr id="568" name="Google Shape;568;p44"/>
            <p:cNvSpPr/>
            <p:nvPr/>
          </p:nvSpPr>
          <p:spPr>
            <a:xfrm rot="2700000">
              <a:off x="1602158" y="492477"/>
              <a:ext cx="198556" cy="198556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 rot="2700000">
              <a:off x="1930292" y="332172"/>
              <a:ext cx="98429" cy="98854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565;p44"/>
          <p:cNvSpPr txBox="1">
            <a:spLocks/>
          </p:cNvSpPr>
          <p:nvPr/>
        </p:nvSpPr>
        <p:spPr>
          <a:xfrm>
            <a:off x="493788" y="2080395"/>
            <a:ext cx="7790768" cy="126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ru-RU" dirty="0"/>
              <a:t>Вердикт на основе консенсуса нескольких </a:t>
            </a:r>
            <a:r>
              <a:rPr lang="ru-RU" dirty="0" err="1"/>
              <a:t>нейросетей</a:t>
            </a:r>
            <a:endParaRPr lang="ru-RU" dirty="0"/>
          </a:p>
        </p:txBody>
      </p:sp>
      <p:sp>
        <p:nvSpPr>
          <p:cNvPr id="37" name="Google Shape;565;p44"/>
          <p:cNvSpPr txBox="1">
            <a:spLocks/>
          </p:cNvSpPr>
          <p:nvPr/>
        </p:nvSpPr>
        <p:spPr>
          <a:xfrm>
            <a:off x="493788" y="3187470"/>
            <a:ext cx="8142212" cy="126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2"/>
                </a:solidFill>
                <a:latin typeface="PP Neue Machina Inktrap" pitchFamily="50" charset="-52"/>
                <a:ea typeface="PP Neue Machina Inktrap" pitchFamily="50" charset="-52"/>
                <a:cs typeface="PP Neue Machina Inktrap" pitchFamily="50" charset="-52"/>
                <a:sym typeface="Epilogue SemiBol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 algn="l"/>
            <a:r>
              <a:rPr lang="ru-RU" dirty="0"/>
              <a:t>Использование </a:t>
            </a:r>
            <a:r>
              <a:rPr lang="ru-RU" dirty="0" err="1"/>
              <a:t>даных</a:t>
            </a:r>
            <a:r>
              <a:rPr lang="ru-RU" dirty="0"/>
              <a:t> из научных работ и </a:t>
            </a:r>
            <a:r>
              <a:rPr lang="ru-RU" dirty="0" err="1"/>
              <a:t>соцсетей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75663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Рисунок 38">
            <a:extLst>
              <a:ext uri="{FF2B5EF4-FFF2-40B4-BE49-F238E27FC236}">
                <a16:creationId xmlns:a16="http://schemas.microsoft.com/office/drawing/2014/main" xmlns="" id="{AB47F68F-6D77-7EB5-F10E-C75CA248B09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131" t="5219" r="4131" b="5240"/>
          <a:stretch>
            <a:fillRect/>
          </a:stretch>
        </p:blipFill>
        <p:spPr>
          <a:xfrm>
            <a:off x="498010" y="1358899"/>
            <a:ext cx="3350090" cy="3269841"/>
          </a:xfrm>
          <a:prstGeom prst="roundRect">
            <a:avLst>
              <a:gd name="adj" fmla="val 12897"/>
            </a:avLst>
          </a:prstGeom>
        </p:spPr>
      </p:pic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99D66026-E5FA-1693-49BE-84D587F5A335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A194DAD5-3A88-B588-4E0D-3BC001FE02DB}"/>
              </a:ext>
            </a:extLst>
          </p:cNvPr>
          <p:cNvSpPr/>
          <p:nvPr/>
        </p:nvSpPr>
        <p:spPr>
          <a:xfrm>
            <a:off x="52242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3" action="ppaction://hlinksldjump"/>
            <a:extLst>
              <a:ext uri="{FF2B5EF4-FFF2-40B4-BE49-F238E27FC236}">
                <a16:creationId xmlns:a16="http://schemas.microsoft.com/office/drawing/2014/main" xmlns="" id="{C7AF33DF-2348-8BCB-F11C-F2071B34D077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3" action="ppaction://hlinksldjump"/>
            <a:extLst>
              <a:ext uri="{FF2B5EF4-FFF2-40B4-BE49-F238E27FC236}">
                <a16:creationId xmlns:a16="http://schemas.microsoft.com/office/drawing/2014/main" xmlns="" id="{3C0AAA48-D815-3F12-D678-E61884C9ADB5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AC92F940-5CF4-3001-FFB1-C60C4327E683}"/>
              </a:ext>
            </a:extLst>
          </p:cNvPr>
          <p:cNvSpPr/>
          <p:nvPr/>
        </p:nvSpPr>
        <p:spPr>
          <a:xfrm>
            <a:off x="99467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3" action="ppaction://hlinksldjump"/>
            <a:extLst>
              <a:ext uri="{FF2B5EF4-FFF2-40B4-BE49-F238E27FC236}">
                <a16:creationId xmlns:a16="http://schemas.microsoft.com/office/drawing/2014/main" xmlns="" id="{B24F7820-0551-8FDF-C08F-9DB984CC5BB3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518FB4B1-1E55-9452-4DB9-F9DF48B3D2A5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995B7434-5752-62C8-D784-92E087204759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sp>
        <p:nvSpPr>
          <p:cNvPr id="29" name="Заголовок 2">
            <a:extLst>
              <a:ext uri="{FF2B5EF4-FFF2-40B4-BE49-F238E27FC236}">
                <a16:creationId xmlns:a16="http://schemas.microsoft.com/office/drawing/2014/main" xmlns="" id="{0821BA2A-9F2F-7286-6E3F-024B1D8C6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6485" y="1653950"/>
            <a:ext cx="3905813" cy="2974790"/>
          </a:xfrm>
          <a:noFill/>
        </p:spPr>
        <p:txBody>
          <a:bodyPr anchor="t"/>
          <a:lstStyle/>
          <a:p>
            <a:pPr algn="l"/>
            <a:r>
              <a:rPr lang="ru-RU" sz="1400" dirty="0">
                <a:latin typeface="PP Neue Machina Inktrap" pitchFamily="50" charset="-52"/>
              </a:rPr>
              <a:t>Каждый день специалисты фармаконадзора сталкиваются с лавиной десятков сообщений о побочных эффектах лекарственных препаратов</a:t>
            </a:r>
            <a:br>
              <a:rPr lang="ru-RU" sz="1400" dirty="0">
                <a:latin typeface="PP Neue Machina Inktrap" pitchFamily="50" charset="-52"/>
              </a:rPr>
            </a:br>
            <a:r>
              <a:rPr lang="ru-RU" sz="1400" dirty="0">
                <a:latin typeface="PP Neue Machina Inktrap" pitchFamily="50" charset="-52"/>
              </a:rPr>
              <a:t/>
            </a:r>
            <a:br>
              <a:rPr lang="ru-RU" sz="1400" dirty="0">
                <a:latin typeface="PP Neue Machina Inktrap" pitchFamily="50" charset="-52"/>
              </a:rPr>
            </a:br>
            <a:r>
              <a:rPr lang="ru-RU" sz="1400" dirty="0"/>
              <a:t>Им необходимо </a:t>
            </a:r>
            <a:r>
              <a:rPr lang="ru-RU" sz="1400" dirty="0">
                <a:latin typeface="PP Neue Machina Inktrap" pitchFamily="50" charset="-52"/>
              </a:rPr>
              <a:t>оперативно оценить серьезность, связь с препаратом и необходимые дальнейшие действия</a:t>
            </a:r>
            <a:br>
              <a:rPr lang="ru-RU" sz="1400" dirty="0">
                <a:latin typeface="PP Neue Machina Inktrap" pitchFamily="50" charset="-52"/>
              </a:rPr>
            </a:br>
            <a:r>
              <a:rPr lang="ru-RU" sz="1400" dirty="0">
                <a:latin typeface="PP Neue Machina Inktrap" pitchFamily="50" charset="-52"/>
              </a:rPr>
              <a:t/>
            </a:r>
            <a:br>
              <a:rPr lang="ru-RU" sz="1400" dirty="0">
                <a:latin typeface="PP Neue Machina Inktrap" pitchFamily="50" charset="-52"/>
              </a:rPr>
            </a:br>
            <a:r>
              <a:rPr lang="ru-RU" sz="1400" dirty="0">
                <a:latin typeface="PP Neue Machina Inktrap" pitchFamily="50" charset="-52"/>
              </a:rPr>
              <a:t>Это требует колоссальной концентрации и экспертного опыта</a:t>
            </a:r>
          </a:p>
        </p:txBody>
      </p:sp>
      <p:pic>
        <p:nvPicPr>
          <p:cNvPr id="41" name="Рисунок 40">
            <a:extLst>
              <a:ext uri="{FF2B5EF4-FFF2-40B4-BE49-F238E27FC236}">
                <a16:creationId xmlns:a16="http://schemas.microsoft.com/office/drawing/2014/main" xmlns="" id="{7E45E2D2-3381-1E79-7728-D900D6BD83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5248" y="945054"/>
            <a:ext cx="827690" cy="827690"/>
          </a:xfrm>
          <a:prstGeom prst="rect">
            <a:avLst/>
          </a:prstGeom>
        </p:spPr>
      </p:pic>
      <p:pic>
        <p:nvPicPr>
          <p:cNvPr id="42" name="Рисунок 41">
            <a:extLst>
              <a:ext uri="{FF2B5EF4-FFF2-40B4-BE49-F238E27FC236}">
                <a16:creationId xmlns:a16="http://schemas.microsoft.com/office/drawing/2014/main" xmlns="" id="{D8D756CD-DA09-53E3-0C9D-353D7D866C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57408">
            <a:off x="3533953" y="1493037"/>
            <a:ext cx="827690" cy="827690"/>
          </a:xfrm>
          <a:prstGeom prst="rect">
            <a:avLst/>
          </a:prstGeom>
        </p:spPr>
      </p:pic>
      <p:sp>
        <p:nvSpPr>
          <p:cNvPr id="43" name="Овал 42">
            <a:extLst>
              <a:ext uri="{FF2B5EF4-FFF2-40B4-BE49-F238E27FC236}">
                <a16:creationId xmlns:a16="http://schemas.microsoft.com/office/drawing/2014/main" xmlns="" id="{EB263FA5-3B26-AFD4-0DE3-A49CA54AC0AC}"/>
              </a:ext>
            </a:extLst>
          </p:cNvPr>
          <p:cNvSpPr/>
          <p:nvPr/>
        </p:nvSpPr>
        <p:spPr>
          <a:xfrm>
            <a:off x="4018920" y="1710871"/>
            <a:ext cx="199334" cy="234510"/>
          </a:xfrm>
          <a:prstGeom prst="ellipse">
            <a:avLst/>
          </a:prstGeom>
          <a:solidFill>
            <a:srgbClr val="D5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Заголовок 2">
            <a:extLst>
              <a:ext uri="{FF2B5EF4-FFF2-40B4-BE49-F238E27FC236}">
                <a16:creationId xmlns:a16="http://schemas.microsoft.com/office/drawing/2014/main" xmlns="" id="{6CC55421-525E-F92D-4209-19C7361EEDC9}"/>
              </a:ext>
            </a:extLst>
          </p:cNvPr>
          <p:cNvSpPr txBox="1">
            <a:spLocks/>
          </p:cNvSpPr>
          <p:nvPr/>
        </p:nvSpPr>
        <p:spPr>
          <a:xfrm rot="1299917">
            <a:off x="3918569" y="1737941"/>
            <a:ext cx="400037" cy="17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000" b="0" i="0" u="none" strike="noStrike" cap="none">
                <a:solidFill>
                  <a:schemeClr val="dk1"/>
                </a:solidFill>
                <a:latin typeface="PP Neue Machina Inktrap" pitchFamily="50" charset="-52"/>
                <a:ea typeface="Epilogue SemiBold"/>
                <a:cs typeface="Epilogue SemiBold"/>
                <a:sym typeface="Epilogue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>
            <a:r>
              <a:rPr lang="ru-RU" sz="1400" dirty="0">
                <a:latin typeface="Jost" pitchFamily="2" charset="-52"/>
                <a:ea typeface="Jost" pitchFamily="2" charset="-52"/>
              </a:rPr>
              <a:t>20</a:t>
            </a:r>
          </a:p>
        </p:txBody>
      </p:sp>
      <p:sp>
        <p:nvSpPr>
          <p:cNvPr id="45" name="Овал 44">
            <a:extLst>
              <a:ext uri="{FF2B5EF4-FFF2-40B4-BE49-F238E27FC236}">
                <a16:creationId xmlns:a16="http://schemas.microsoft.com/office/drawing/2014/main" xmlns="" id="{DC77CAAF-9293-AFE4-276C-7E7C35747985}"/>
              </a:ext>
            </a:extLst>
          </p:cNvPr>
          <p:cNvSpPr/>
          <p:nvPr/>
        </p:nvSpPr>
        <p:spPr>
          <a:xfrm rot="20375846">
            <a:off x="3781090" y="1109801"/>
            <a:ext cx="199334" cy="234510"/>
          </a:xfrm>
          <a:prstGeom prst="ellipse">
            <a:avLst/>
          </a:prstGeom>
          <a:solidFill>
            <a:srgbClr val="D5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6" name="Заголовок 2">
            <a:extLst>
              <a:ext uri="{FF2B5EF4-FFF2-40B4-BE49-F238E27FC236}">
                <a16:creationId xmlns:a16="http://schemas.microsoft.com/office/drawing/2014/main" xmlns="" id="{B6F35CF1-AFD0-019A-20F5-6EA9ED935DEA}"/>
              </a:ext>
            </a:extLst>
          </p:cNvPr>
          <p:cNvSpPr txBox="1">
            <a:spLocks/>
          </p:cNvSpPr>
          <p:nvPr/>
        </p:nvSpPr>
        <p:spPr>
          <a:xfrm rot="75763">
            <a:off x="3680739" y="1136871"/>
            <a:ext cx="400037" cy="1751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000" b="0" i="0" u="none" strike="noStrike" cap="none">
                <a:solidFill>
                  <a:schemeClr val="dk1"/>
                </a:solidFill>
                <a:latin typeface="PP Neue Machina Inktrap" pitchFamily="50" charset="-52"/>
                <a:ea typeface="Epilogue SemiBold"/>
                <a:cs typeface="Epilogue SemiBold"/>
                <a:sym typeface="Epilogue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Epilogue SemiBold"/>
              <a:buNone/>
              <a:defRPr sz="3500" b="0" i="0" u="none" strike="noStrike" cap="none">
                <a:solidFill>
                  <a:schemeClr val="dk1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>
            <a:r>
              <a:rPr lang="ru-RU" sz="1400" dirty="0">
                <a:latin typeface="Jost" pitchFamily="2" charset="-52"/>
                <a:ea typeface="Jost" pitchFamily="2" charset="-52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999188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6085AA5-0673-4361-111E-A25778C1A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8078AB6A-01DA-3277-FF52-D5E3C2D01355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A6B34988-4C0E-55D9-B6FE-877BC4BD08C9}"/>
              </a:ext>
            </a:extLst>
          </p:cNvPr>
          <p:cNvSpPr/>
          <p:nvPr/>
        </p:nvSpPr>
        <p:spPr>
          <a:xfrm>
            <a:off x="52242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C6FC8D96-6064-3AE5-B0FA-DB4E5C2D7986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92D7C76C-8972-B064-DB19-56F4807E2F81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3269D052-AE16-2567-6127-85C3CC6CA460}"/>
              </a:ext>
            </a:extLst>
          </p:cNvPr>
          <p:cNvSpPr/>
          <p:nvPr/>
        </p:nvSpPr>
        <p:spPr>
          <a:xfrm>
            <a:off x="99467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7517C49F-93C6-497E-ED3D-A50AAFA3ADA2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764D24C2-A05F-C6DF-8EBD-47EEA3C68BC1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2F8F49C3-A773-3B42-B936-4158DA0B898E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xmlns="" id="{8BC12E7A-A829-0A0B-B053-16CB214673E1}"/>
              </a:ext>
            </a:extLst>
          </p:cNvPr>
          <p:cNvGrpSpPr/>
          <p:nvPr/>
        </p:nvGrpSpPr>
        <p:grpSpPr>
          <a:xfrm>
            <a:off x="730687" y="1633025"/>
            <a:ext cx="7537012" cy="2141171"/>
            <a:chOff x="2792067" y="469705"/>
            <a:chExt cx="5559453" cy="1579371"/>
          </a:xfrm>
        </p:grpSpPr>
        <p:sp>
          <p:nvSpPr>
            <p:cNvPr id="3" name="Прямоугольник 2">
              <a:extLst>
                <a:ext uri="{FF2B5EF4-FFF2-40B4-BE49-F238E27FC236}">
                  <a16:creationId xmlns:a16="http://schemas.microsoft.com/office/drawing/2014/main" xmlns="" id="{AE062322-422F-8C90-B149-98D3D5DB2E96}"/>
                </a:ext>
              </a:extLst>
            </p:cNvPr>
            <p:cNvSpPr/>
            <p:nvPr/>
          </p:nvSpPr>
          <p:spPr>
            <a:xfrm>
              <a:off x="3576320" y="1127760"/>
              <a:ext cx="4775200" cy="92131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pic>
          <p:nvPicPr>
            <p:cNvPr id="4" name="Рисунок 3">
              <a:extLst>
                <a:ext uri="{FF2B5EF4-FFF2-40B4-BE49-F238E27FC236}">
                  <a16:creationId xmlns:a16="http://schemas.microsoft.com/office/drawing/2014/main" xmlns="" id="{44A834C4-7E84-51AF-37E2-066503C378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20000" contrast="40000"/>
                      </a14:imgEffect>
                    </a14:imgLayer>
                  </a14:imgProps>
                </a:ext>
              </a:extLst>
            </a:blip>
            <a:srcRect b="68694"/>
            <a:stretch>
              <a:fillRect/>
            </a:stretch>
          </p:blipFill>
          <p:spPr>
            <a:xfrm>
              <a:off x="3576320" y="469705"/>
              <a:ext cx="4775200" cy="658055"/>
            </a:xfrm>
            <a:prstGeom prst="rect">
              <a:avLst/>
            </a:prstGeom>
          </p:spPr>
        </p:pic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xmlns="" id="{1CD19F20-12FF-EE1D-9E15-46ECE1C7A8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06240" y="1239846"/>
              <a:ext cx="3995577" cy="669894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xmlns="" id="{84843782-1E8C-CAEA-9F56-B22DDAD898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8957" r="24861"/>
            <a:stretch>
              <a:fillRect/>
            </a:stretch>
          </p:blipFill>
          <p:spPr>
            <a:xfrm>
              <a:off x="2792067" y="735431"/>
              <a:ext cx="1264470" cy="1264470"/>
            </a:xfrm>
            <a:prstGeom prst="ellipse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390F7EB8-36FD-7267-66F2-B2157739206C}"/>
              </a:ext>
            </a:extLst>
          </p:cNvPr>
          <p:cNvSpPr txBox="1"/>
          <p:nvPr/>
        </p:nvSpPr>
        <p:spPr>
          <a:xfrm>
            <a:off x="1927475" y="3810558"/>
            <a:ext cx="6518455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>
                <a:solidFill>
                  <a:schemeClr val="bg1">
                    <a:lumMod val="75000"/>
                    <a:lumOff val="25000"/>
                  </a:schemeClr>
                </a:solidFill>
                <a:latin typeface="Jost" pitchFamily="2" charset="-52"/>
                <a:ea typeface="Jost" pitchFamily="2" charset="-52"/>
              </a:rPr>
              <a:t>https://rg.ru/2022/09/14/mihail-murashko-vrachi-obiazany-soobshchat-o-nepredvidennyh-reakciiah-na-lekarstva.html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BD854220-14B5-610A-2C33-45CD50F2E25C}"/>
              </a:ext>
            </a:extLst>
          </p:cNvPr>
          <p:cNvSpPr txBox="1"/>
          <p:nvPr/>
        </p:nvSpPr>
        <p:spPr>
          <a:xfrm>
            <a:off x="548627" y="3774196"/>
            <a:ext cx="1748700" cy="889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1350"/>
              </a:lnSpc>
              <a:spcBef>
                <a:spcPts val="300"/>
              </a:spcBef>
              <a:spcAft>
                <a:spcPts val="1500"/>
              </a:spcAft>
              <a:buNone/>
            </a:pPr>
            <a:r>
              <a:rPr lang="ru-RU" sz="800" b="0" dirty="0">
                <a:solidFill>
                  <a:schemeClr val="tx1"/>
                </a:solidFill>
                <a:effectLst/>
                <a:latin typeface="Jost" pitchFamily="2" charset="-52"/>
                <a:ea typeface="Jost" pitchFamily="2" charset="-52"/>
              </a:rPr>
              <a:t>Министр здравоохранения Российской Федерации</a:t>
            </a:r>
          </a:p>
          <a:p>
            <a:pPr>
              <a:buNone/>
            </a:pPr>
            <a:r>
              <a:rPr lang="ru-RU" sz="800" b="0" i="0" dirty="0">
                <a:solidFill>
                  <a:schemeClr val="tx1"/>
                </a:solidFill>
                <a:effectLst/>
                <a:latin typeface="Jost" pitchFamily="2" charset="-52"/>
                <a:ea typeface="Jost" pitchFamily="2" charset="-52"/>
              </a:rPr>
              <a:t/>
            </a:r>
            <a:br>
              <a:rPr lang="ru-RU" sz="800" b="0" i="0" dirty="0">
                <a:solidFill>
                  <a:schemeClr val="tx1"/>
                </a:solidFill>
                <a:effectLst/>
                <a:latin typeface="Jost" pitchFamily="2" charset="-52"/>
                <a:ea typeface="Jost" pitchFamily="2" charset="-52"/>
              </a:rPr>
            </a:br>
            <a:endParaRPr lang="ru-RU" sz="800" dirty="0">
              <a:solidFill>
                <a:schemeClr val="tx1"/>
              </a:solidFill>
              <a:latin typeface="Jost" pitchFamily="2" charset="-52"/>
              <a:ea typeface="Jost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03344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7E46652-6BF0-501E-6D3F-64CA50DD55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499;p39">
            <a:extLst>
              <a:ext uri="{FF2B5EF4-FFF2-40B4-BE49-F238E27FC236}">
                <a16:creationId xmlns:a16="http://schemas.microsoft.com/office/drawing/2014/main" xmlns="" id="{637D01B9-BB2E-7CE3-9A6E-1AFBCC1DC8F6}"/>
              </a:ext>
            </a:extLst>
          </p:cNvPr>
          <p:cNvSpPr txBox="1">
            <a:spLocks/>
          </p:cNvSpPr>
          <p:nvPr/>
        </p:nvSpPr>
        <p:spPr>
          <a:xfrm>
            <a:off x="2325675" y="1940880"/>
            <a:ext cx="4299761" cy="1475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7200" b="0" i="0" u="none" strike="noStrike" cap="none">
                <a:solidFill>
                  <a:schemeClr val="dk1"/>
                </a:solidFill>
                <a:latin typeface="PP Neue Machina Inktrap" pitchFamily="50" charset="-52"/>
                <a:ea typeface="Jost Medium" pitchFamily="2" charset="-52"/>
                <a:cs typeface="Epilogue SemiBold"/>
                <a:sym typeface="Epilogue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>
            <a:pPr algn="ctr"/>
            <a:r>
              <a:rPr lang="ru-RU" sz="3200" dirty="0"/>
              <a:t>что надо оптимизировать </a:t>
            </a:r>
            <a:endParaRPr lang="en-US" sz="3200" dirty="0"/>
          </a:p>
        </p:txBody>
      </p:sp>
      <p:grpSp>
        <p:nvGrpSpPr>
          <p:cNvPr id="38" name="Группа 37">
            <a:extLst>
              <a:ext uri="{FF2B5EF4-FFF2-40B4-BE49-F238E27FC236}">
                <a16:creationId xmlns:a16="http://schemas.microsoft.com/office/drawing/2014/main" xmlns="" id="{AC0F178E-3A32-4405-6037-91CAFE9727CB}"/>
              </a:ext>
            </a:extLst>
          </p:cNvPr>
          <p:cNvGrpSpPr/>
          <p:nvPr/>
        </p:nvGrpSpPr>
        <p:grpSpPr>
          <a:xfrm>
            <a:off x="938815" y="3380136"/>
            <a:ext cx="2400808" cy="542629"/>
            <a:chOff x="3035839" y="2075061"/>
            <a:chExt cx="2400808" cy="542629"/>
          </a:xfrm>
        </p:grpSpPr>
        <p:sp>
          <p:nvSpPr>
            <p:cNvPr id="32" name="Прямоугольник: скругленные углы 31">
              <a:extLst>
                <a:ext uri="{FF2B5EF4-FFF2-40B4-BE49-F238E27FC236}">
                  <a16:creationId xmlns:a16="http://schemas.microsoft.com/office/drawing/2014/main" xmlns="" id="{91635628-49E5-4AD7-A755-395808C0E36C}"/>
                </a:ext>
              </a:extLst>
            </p:cNvPr>
            <p:cNvSpPr/>
            <p:nvPr/>
          </p:nvSpPr>
          <p:spPr>
            <a:xfrm>
              <a:off x="3035839" y="2078854"/>
              <a:ext cx="2400808" cy="5388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5B89C"/>
                </a:gs>
                <a:gs pos="74000">
                  <a:srgbClr val="1A4949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33" name="Прямоугольник: скругленные углы 32">
              <a:extLst>
                <a:ext uri="{FF2B5EF4-FFF2-40B4-BE49-F238E27FC236}">
                  <a16:creationId xmlns:a16="http://schemas.microsoft.com/office/drawing/2014/main" xmlns="" id="{551B1DA9-F6FA-8680-BE24-21DCC06E1454}"/>
                </a:ext>
              </a:extLst>
            </p:cNvPr>
            <p:cNvSpPr/>
            <p:nvPr/>
          </p:nvSpPr>
          <p:spPr>
            <a:xfrm>
              <a:off x="3079019" y="2116760"/>
              <a:ext cx="2259989" cy="45499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E437B8A4-2206-374B-CAA5-7E60F9380C95}"/>
                </a:ext>
              </a:extLst>
            </p:cNvPr>
            <p:cNvSpPr txBox="1"/>
            <p:nvPr/>
          </p:nvSpPr>
          <p:spPr>
            <a:xfrm>
              <a:off x="3103880" y="2075061"/>
              <a:ext cx="227737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 fontAlgn="base"/>
              <a:r>
                <a:rPr lang="ru-RU" sz="1400" b="0" i="0" u="none" strike="noStrike" dirty="0">
                  <a:solidFill>
                    <a:schemeClr val="tx1"/>
                  </a:solidFill>
                  <a:effectLst/>
                  <a:latin typeface="PP Neue Machina Inktrap" pitchFamily="50" charset="-52"/>
                </a:rPr>
                <a:t>Сообщения приходят из разных источников</a:t>
              </a:r>
            </a:p>
          </p:txBody>
        </p:sp>
      </p:grp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664BBB0D-E44A-E521-AEA4-2B13925872B0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8A20157A-B90E-EF82-EE8A-47C50945F0BD}"/>
              </a:ext>
            </a:extLst>
          </p:cNvPr>
          <p:cNvSpPr/>
          <p:nvPr/>
        </p:nvSpPr>
        <p:spPr>
          <a:xfrm>
            <a:off x="223692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DB21B1B7-427D-5368-2662-30F09932EA4F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DFD69040-C5D7-70FC-92F0-D1B4093359AD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CEB20F47-8F65-75B0-2B6E-48B8955D4C2B}"/>
              </a:ext>
            </a:extLst>
          </p:cNvPr>
          <p:cNvSpPr/>
          <p:nvPr/>
        </p:nvSpPr>
        <p:spPr>
          <a:xfrm>
            <a:off x="270917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8FD23395-6923-3096-F310-814C1AD03108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691A7555-53A1-035B-3593-4310FA3D9C25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76701CBE-B227-6B3A-07A6-48D1C23D622B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grpSp>
        <p:nvGrpSpPr>
          <p:cNvPr id="40" name="Группа 39">
            <a:extLst>
              <a:ext uri="{FF2B5EF4-FFF2-40B4-BE49-F238E27FC236}">
                <a16:creationId xmlns:a16="http://schemas.microsoft.com/office/drawing/2014/main" xmlns="" id="{1B9B4E80-CADA-1FD7-0887-52270C3BD358}"/>
              </a:ext>
            </a:extLst>
          </p:cNvPr>
          <p:cNvGrpSpPr/>
          <p:nvPr/>
        </p:nvGrpSpPr>
        <p:grpSpPr>
          <a:xfrm>
            <a:off x="1454127" y="1761816"/>
            <a:ext cx="1885496" cy="414820"/>
            <a:chOff x="547824" y="1854195"/>
            <a:chExt cx="1885496" cy="414820"/>
          </a:xfrm>
        </p:grpSpPr>
        <p:sp>
          <p:nvSpPr>
            <p:cNvPr id="15" name="Прямоугольник: скругленные углы 14">
              <a:extLst>
                <a:ext uri="{FF2B5EF4-FFF2-40B4-BE49-F238E27FC236}">
                  <a16:creationId xmlns:a16="http://schemas.microsoft.com/office/drawing/2014/main" xmlns="" id="{61DADB2C-A1BB-B17F-88E2-426FEF75F17B}"/>
                </a:ext>
              </a:extLst>
            </p:cNvPr>
            <p:cNvSpPr/>
            <p:nvPr/>
          </p:nvSpPr>
          <p:spPr>
            <a:xfrm>
              <a:off x="547824" y="1854195"/>
              <a:ext cx="1885496" cy="41482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5B89C"/>
                </a:gs>
                <a:gs pos="74000">
                  <a:srgbClr val="1A4949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29" name="Прямоугольник: скругленные углы 28">
              <a:extLst>
                <a:ext uri="{FF2B5EF4-FFF2-40B4-BE49-F238E27FC236}">
                  <a16:creationId xmlns:a16="http://schemas.microsoft.com/office/drawing/2014/main" xmlns="" id="{1678725F-6FDE-7AFC-E285-DBF71BE5D8DB}"/>
                </a:ext>
              </a:extLst>
            </p:cNvPr>
            <p:cNvSpPr/>
            <p:nvPr/>
          </p:nvSpPr>
          <p:spPr>
            <a:xfrm>
              <a:off x="583384" y="1892101"/>
              <a:ext cx="1774903" cy="33988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950669EA-67BD-6794-D89D-22DB69147DD0}"/>
                </a:ext>
              </a:extLst>
            </p:cNvPr>
            <p:cNvSpPr txBox="1"/>
            <p:nvPr/>
          </p:nvSpPr>
          <p:spPr>
            <a:xfrm>
              <a:off x="551240" y="1914961"/>
              <a:ext cx="182786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 fontAlgn="base"/>
              <a:r>
                <a:rPr lang="ru-RU" sz="1400" b="0" i="0" u="none" strike="noStrike" dirty="0">
                  <a:solidFill>
                    <a:schemeClr val="tx1"/>
                  </a:solidFill>
                  <a:effectLst/>
                  <a:latin typeface="PP Neue Machina Inktrap" pitchFamily="50" charset="-52"/>
                </a:rPr>
                <a:t>Много сообщений</a:t>
              </a:r>
              <a:endParaRPr lang="en-US" sz="1400" b="0" i="0" u="none" strike="noStrike" dirty="0">
                <a:solidFill>
                  <a:schemeClr val="tx1"/>
                </a:solidFill>
                <a:effectLst/>
                <a:latin typeface="PP Neue Machina Inktrap" pitchFamily="50" charset="-52"/>
              </a:endParaRPr>
            </a:p>
          </p:txBody>
        </p:sp>
      </p:grpSp>
      <p:grpSp>
        <p:nvGrpSpPr>
          <p:cNvPr id="39" name="Группа 38">
            <a:extLst>
              <a:ext uri="{FF2B5EF4-FFF2-40B4-BE49-F238E27FC236}">
                <a16:creationId xmlns:a16="http://schemas.microsoft.com/office/drawing/2014/main" xmlns="" id="{169BA9D7-5997-742D-E59B-08B932F2A839}"/>
              </a:ext>
            </a:extLst>
          </p:cNvPr>
          <p:cNvGrpSpPr/>
          <p:nvPr/>
        </p:nvGrpSpPr>
        <p:grpSpPr>
          <a:xfrm>
            <a:off x="5462508" y="1674321"/>
            <a:ext cx="2724523" cy="414820"/>
            <a:chOff x="1374314" y="3015056"/>
            <a:chExt cx="2724523" cy="414820"/>
          </a:xfrm>
        </p:grpSpPr>
        <p:sp>
          <p:nvSpPr>
            <p:cNvPr id="30" name="Прямоугольник: скругленные углы 29">
              <a:extLst>
                <a:ext uri="{FF2B5EF4-FFF2-40B4-BE49-F238E27FC236}">
                  <a16:creationId xmlns:a16="http://schemas.microsoft.com/office/drawing/2014/main" xmlns="" id="{1E00D891-EFE9-8EDE-6DD4-50F5F996DE1A}"/>
                </a:ext>
              </a:extLst>
            </p:cNvPr>
            <p:cNvSpPr/>
            <p:nvPr/>
          </p:nvSpPr>
          <p:spPr>
            <a:xfrm>
              <a:off x="1374314" y="3015056"/>
              <a:ext cx="2724523" cy="41482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5B89C"/>
                </a:gs>
                <a:gs pos="74000">
                  <a:srgbClr val="1A4949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31" name="Прямоугольник: скругленные углы 30">
              <a:extLst>
                <a:ext uri="{FF2B5EF4-FFF2-40B4-BE49-F238E27FC236}">
                  <a16:creationId xmlns:a16="http://schemas.microsoft.com/office/drawing/2014/main" xmlns="" id="{F037A359-DFB5-ABB4-76F3-6C21377E3A8F}"/>
                </a:ext>
              </a:extLst>
            </p:cNvPr>
            <p:cNvSpPr/>
            <p:nvPr/>
          </p:nvSpPr>
          <p:spPr>
            <a:xfrm>
              <a:off x="1409875" y="3052962"/>
              <a:ext cx="2564717" cy="339883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0585193-782F-F6C6-D86A-947A07FF7DDF}"/>
                </a:ext>
              </a:extLst>
            </p:cNvPr>
            <p:cNvSpPr txBox="1"/>
            <p:nvPr/>
          </p:nvSpPr>
          <p:spPr>
            <a:xfrm>
              <a:off x="1416843" y="3068577"/>
              <a:ext cx="2681994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0" fontAlgn="base"/>
              <a:r>
                <a:rPr lang="ru-RU" sz="1400" b="0" i="0" u="none" strike="noStrike" dirty="0">
                  <a:solidFill>
                    <a:schemeClr val="tx1"/>
                  </a:solidFill>
                  <a:effectLst/>
                  <a:latin typeface="PP Neue Machina Inktrap" pitchFamily="50" charset="-52"/>
                </a:rPr>
                <a:t>Нет четкой приоритезации</a:t>
              </a:r>
            </a:p>
          </p:txBody>
        </p:sp>
      </p:grpSp>
      <p:grpSp>
        <p:nvGrpSpPr>
          <p:cNvPr id="37" name="Группа 36">
            <a:extLst>
              <a:ext uri="{FF2B5EF4-FFF2-40B4-BE49-F238E27FC236}">
                <a16:creationId xmlns:a16="http://schemas.microsoft.com/office/drawing/2014/main" xmlns="" id="{3FAF24F2-F5B0-80B5-64C2-EB12493A94A6}"/>
              </a:ext>
            </a:extLst>
          </p:cNvPr>
          <p:cNvGrpSpPr/>
          <p:nvPr/>
        </p:nvGrpSpPr>
        <p:grpSpPr>
          <a:xfrm>
            <a:off x="4585511" y="4015363"/>
            <a:ext cx="2763991" cy="538836"/>
            <a:chOff x="5313208" y="3669910"/>
            <a:chExt cx="2763991" cy="538836"/>
          </a:xfrm>
        </p:grpSpPr>
        <p:sp>
          <p:nvSpPr>
            <p:cNvPr id="34" name="Прямоугольник: скругленные углы 33">
              <a:extLst>
                <a:ext uri="{FF2B5EF4-FFF2-40B4-BE49-F238E27FC236}">
                  <a16:creationId xmlns:a16="http://schemas.microsoft.com/office/drawing/2014/main" xmlns="" id="{88A0A151-1661-A02F-7038-51F648AF3661}"/>
                </a:ext>
              </a:extLst>
            </p:cNvPr>
            <p:cNvSpPr/>
            <p:nvPr/>
          </p:nvSpPr>
          <p:spPr>
            <a:xfrm>
              <a:off x="5313208" y="3669910"/>
              <a:ext cx="2763991" cy="53883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5B89C"/>
                </a:gs>
                <a:gs pos="74000">
                  <a:srgbClr val="1A4949"/>
                </a:gs>
              </a:gsLst>
              <a:lin ang="300000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35" name="Прямоугольник: скругленные углы 34">
              <a:extLst>
                <a:ext uri="{FF2B5EF4-FFF2-40B4-BE49-F238E27FC236}">
                  <a16:creationId xmlns:a16="http://schemas.microsoft.com/office/drawing/2014/main" xmlns="" id="{2113F57E-91F2-064D-66E9-069EB233EAA3}"/>
                </a:ext>
              </a:extLst>
            </p:cNvPr>
            <p:cNvSpPr/>
            <p:nvPr/>
          </p:nvSpPr>
          <p:spPr>
            <a:xfrm>
              <a:off x="5359399" y="3716020"/>
              <a:ext cx="2591239" cy="44678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xmlns="" id="{6ADE03A3-B313-6F18-15C0-3CDF2AA0333B}"/>
                </a:ext>
              </a:extLst>
            </p:cNvPr>
            <p:cNvSpPr txBox="1"/>
            <p:nvPr/>
          </p:nvSpPr>
          <p:spPr>
            <a:xfrm>
              <a:off x="5381250" y="3681357"/>
              <a:ext cx="262889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ru-RU" dirty="0">
                  <a:solidFill>
                    <a:schemeClr val="tx1"/>
                  </a:solidFill>
                  <a:latin typeface="PP Neue Machina Inktrap" pitchFamily="50" charset="-52"/>
                </a:rPr>
                <a:t>Много рутинной проверки полноты данных</a:t>
              </a:r>
              <a:endParaRPr lang="ru-RU" dirty="0"/>
            </a:p>
          </p:txBody>
        </p:sp>
      </p:grpSp>
      <p:grpSp>
        <p:nvGrpSpPr>
          <p:cNvPr id="51" name="Группа 50">
            <a:extLst>
              <a:ext uri="{FF2B5EF4-FFF2-40B4-BE49-F238E27FC236}">
                <a16:creationId xmlns:a16="http://schemas.microsoft.com/office/drawing/2014/main" xmlns="" id="{1EDACA10-C077-F6D9-FCF1-4C399703C370}"/>
              </a:ext>
            </a:extLst>
          </p:cNvPr>
          <p:cNvGrpSpPr/>
          <p:nvPr/>
        </p:nvGrpSpPr>
        <p:grpSpPr>
          <a:xfrm>
            <a:off x="6279969" y="2495223"/>
            <a:ext cx="596060" cy="596059"/>
            <a:chOff x="3021988" y="1105225"/>
            <a:chExt cx="903838" cy="903836"/>
          </a:xfrm>
        </p:grpSpPr>
        <p:pic>
          <p:nvPicPr>
            <p:cNvPr id="52" name="Рисунок 51">
              <a:extLst>
                <a:ext uri="{FF2B5EF4-FFF2-40B4-BE49-F238E27FC236}">
                  <a16:creationId xmlns:a16="http://schemas.microsoft.com/office/drawing/2014/main" xmlns="" id="{0D856C04-27CA-05B0-01AD-C8DF87456F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21988" y="1105225"/>
              <a:ext cx="903836" cy="903836"/>
            </a:xfrm>
            <a:prstGeom prst="rect">
              <a:avLst/>
            </a:prstGeom>
          </p:spPr>
        </p:pic>
        <p:sp>
          <p:nvSpPr>
            <p:cNvPr id="53" name="Овал 52">
              <a:extLst>
                <a:ext uri="{FF2B5EF4-FFF2-40B4-BE49-F238E27FC236}">
                  <a16:creationId xmlns:a16="http://schemas.microsoft.com/office/drawing/2014/main" xmlns="" id="{68F7DBE6-F1B2-6171-B453-6B1D40BD3F56}"/>
                </a:ext>
              </a:extLst>
            </p:cNvPr>
            <p:cNvSpPr/>
            <p:nvPr/>
          </p:nvSpPr>
          <p:spPr>
            <a:xfrm>
              <a:off x="3545840" y="1181100"/>
              <a:ext cx="302260" cy="355600"/>
            </a:xfrm>
            <a:prstGeom prst="ellipse">
              <a:avLst/>
            </a:prstGeom>
            <a:solidFill>
              <a:srgbClr val="DA14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Заголовок 2">
              <a:extLst>
                <a:ext uri="{FF2B5EF4-FFF2-40B4-BE49-F238E27FC236}">
                  <a16:creationId xmlns:a16="http://schemas.microsoft.com/office/drawing/2014/main" xmlns="" id="{9B49A865-4516-1846-9836-DD7FB39914A6}"/>
                </a:ext>
              </a:extLst>
            </p:cNvPr>
            <p:cNvSpPr txBox="1">
              <a:spLocks/>
            </p:cNvSpPr>
            <p:nvPr/>
          </p:nvSpPr>
          <p:spPr>
            <a:xfrm>
              <a:off x="3450549" y="1206481"/>
              <a:ext cx="475277" cy="2656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000" b="0" i="0" u="none" strike="noStrike" cap="none">
                  <a:solidFill>
                    <a:schemeClr val="dk1"/>
                  </a:solidFill>
                  <a:latin typeface="PP Neue Machina Inktrap" pitchFamily="50" charset="-52"/>
                  <a:ea typeface="Epilogue SemiBold"/>
                  <a:cs typeface="Epilogue SemiBold"/>
                  <a:sym typeface="Epilogue SemiBold"/>
                </a:defRPr>
              </a:lvl1pPr>
              <a:lvl2pPr marR="0" lvl="1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2pPr>
              <a:lvl3pPr marR="0" lvl="2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3pPr>
              <a:lvl4pPr marR="0" lvl="3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4pPr>
              <a:lvl5pPr marR="0" lvl="4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5pPr>
              <a:lvl6pPr marR="0" lvl="5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6pPr>
              <a:lvl7pPr marR="0" lvl="6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7pPr>
              <a:lvl8pPr marR="0" lvl="7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8pPr>
              <a:lvl9pPr marR="0" lvl="8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500"/>
                <a:buFont typeface="Epilogue SemiBold"/>
                <a:buNone/>
                <a:defRPr sz="3500" b="0" i="0" u="none" strike="noStrike" cap="none">
                  <a:solidFill>
                    <a:schemeClr val="dk1"/>
                  </a:solidFill>
                  <a:latin typeface="Epilogue SemiBold"/>
                  <a:ea typeface="Epilogue SemiBold"/>
                  <a:cs typeface="Epilogue SemiBold"/>
                  <a:sym typeface="Epilogue SemiBold"/>
                </a:defRPr>
              </a:lvl9pPr>
            </a:lstStyle>
            <a:p>
              <a:r>
                <a:rPr lang="en-US" sz="2000" dirty="0">
                  <a:latin typeface="Jost" pitchFamily="2" charset="-52"/>
                  <a:ea typeface="Jost" pitchFamily="2" charset="-52"/>
                </a:rPr>
                <a:t>?</a:t>
              </a:r>
              <a:endParaRPr lang="ru-RU" sz="2000" dirty="0">
                <a:latin typeface="Jost" pitchFamily="2" charset="-52"/>
                <a:ea typeface="Jost" pitchFamily="2" charset="-5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7584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B7562C37-E82E-BD06-834F-6E6064167F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0DC3BFDF-53B9-EDC3-6EDF-548C11106BC7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929708F7-70A8-64F0-C367-EA262C9BA679}"/>
              </a:ext>
            </a:extLst>
          </p:cNvPr>
          <p:cNvSpPr/>
          <p:nvPr/>
        </p:nvSpPr>
        <p:spPr>
          <a:xfrm>
            <a:off x="223692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59F6A0B3-5572-BD7C-69F8-18159047F289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9D2A97BD-46F7-00D5-7043-1C59D093C403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23367486-6167-EA60-4631-7F29DD950507}"/>
              </a:ext>
            </a:extLst>
          </p:cNvPr>
          <p:cNvSpPr/>
          <p:nvPr/>
        </p:nvSpPr>
        <p:spPr>
          <a:xfrm>
            <a:off x="270917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527FAE67-24BA-F349-EB11-1D51CA694F82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AAF882E4-392E-B594-CDBC-0DF1BAC2E0E5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62909814-65A5-466F-3469-BAF2B1C44AF6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xmlns="" id="{F1C537EB-D718-754B-9D16-ACD7C980E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79290">
            <a:off x="5936658" y="1100057"/>
            <a:ext cx="2822693" cy="38834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6C234C0-DF9E-83E0-E6C9-93F16F0316B5}"/>
              </a:ext>
            </a:extLst>
          </p:cNvPr>
          <p:cNvSpPr txBox="1"/>
          <p:nvPr/>
        </p:nvSpPr>
        <p:spPr>
          <a:xfrm rot="581071">
            <a:off x="6328473" y="2259632"/>
            <a:ext cx="221482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ru-RU" sz="1100" b="1" i="0" u="none" strike="noStrike" dirty="0">
                <a:solidFill>
                  <a:srgbClr val="0E2626"/>
                </a:solidFill>
                <a:effectLst/>
                <a:latin typeface="Jost" pitchFamily="2" charset="-52"/>
                <a:ea typeface="Jost" pitchFamily="2" charset="-52"/>
              </a:rPr>
              <a:t>Обязательно должны быть:</a:t>
            </a:r>
            <a:endParaRPr lang="ru-RU" sz="1100" b="1" dirty="0">
              <a:solidFill>
                <a:srgbClr val="0E2626"/>
              </a:solidFill>
              <a:effectLst/>
              <a:latin typeface="Jost" pitchFamily="2" charset="-52"/>
              <a:ea typeface="Jost" pitchFamily="2" charset="-52"/>
            </a:endParaRPr>
          </a:p>
          <a:p>
            <a:pPr marL="85725" indent="-85725" rtl="0">
              <a:buFont typeface="Arial" panose="020B0604020202020204" pitchFamily="34" charset="0"/>
              <a:buChar char="•"/>
            </a:pPr>
            <a:r>
              <a:rPr lang="ru-RU" sz="1100" b="0" i="0" u="none" strike="noStrike" dirty="0">
                <a:solidFill>
                  <a:srgbClr val="0E2626"/>
                </a:solidFill>
                <a:effectLst/>
                <a:latin typeface="Jost" pitchFamily="2" charset="-52"/>
                <a:ea typeface="Jost" pitchFamily="2" charset="-52"/>
              </a:rPr>
              <a:t>идентифицируемый пациент </a:t>
            </a:r>
          </a:p>
          <a:p>
            <a:pPr marL="85725" indent="-85725" rtl="0">
              <a:buFont typeface="Arial" panose="020B0604020202020204" pitchFamily="34" charset="0"/>
              <a:buChar char="•"/>
            </a:pPr>
            <a:r>
              <a:rPr lang="ru-RU" sz="1100" b="0" i="0" u="none" strike="noStrike" dirty="0">
                <a:solidFill>
                  <a:srgbClr val="0E2626"/>
                </a:solidFill>
                <a:effectLst/>
                <a:latin typeface="Jost" pitchFamily="2" charset="-52"/>
                <a:ea typeface="Jost" pitchFamily="2" charset="-52"/>
              </a:rPr>
              <a:t>идентифицируемый репортер</a:t>
            </a:r>
            <a:endParaRPr lang="ru-RU" sz="1100" b="0" dirty="0">
              <a:solidFill>
                <a:srgbClr val="0E2626"/>
              </a:solidFill>
              <a:effectLst/>
              <a:latin typeface="Jost" pitchFamily="2" charset="-52"/>
              <a:ea typeface="Jost" pitchFamily="2" charset="-52"/>
            </a:endParaRPr>
          </a:p>
          <a:p>
            <a:pPr marL="85725" indent="-85725" rtl="0">
              <a:buFont typeface="Arial" panose="020B0604020202020204" pitchFamily="34" charset="0"/>
              <a:buChar char="•"/>
            </a:pPr>
            <a:r>
              <a:rPr lang="ru-RU" sz="1100" b="0" i="0" u="none" strike="noStrike" dirty="0">
                <a:solidFill>
                  <a:srgbClr val="0E2626"/>
                </a:solidFill>
                <a:effectLst/>
                <a:latin typeface="Jost" pitchFamily="2" charset="-52"/>
                <a:ea typeface="Jost" pitchFamily="2" charset="-52"/>
              </a:rPr>
              <a:t>идентифицируемая нежелательная реакция и безопасность</a:t>
            </a:r>
          </a:p>
          <a:p>
            <a:pPr marL="85725" indent="-85725" rtl="0">
              <a:buFont typeface="Arial" panose="020B0604020202020204" pitchFamily="34" charset="0"/>
              <a:buChar char="•"/>
            </a:pPr>
            <a:r>
              <a:rPr lang="ru-RU" sz="1100" b="0" i="0" u="none" strike="noStrike" dirty="0">
                <a:solidFill>
                  <a:srgbClr val="0E2626"/>
                </a:solidFill>
                <a:effectLst/>
                <a:latin typeface="Jost" pitchFamily="2" charset="-52"/>
                <a:ea typeface="Jost" pitchFamily="2" charset="-52"/>
              </a:rPr>
              <a:t>идентифицируемый препарат </a:t>
            </a:r>
            <a:r>
              <a:rPr lang="ru-RU" sz="1100" dirty="0">
                <a:solidFill>
                  <a:srgbClr val="0E2626"/>
                </a:solidFill>
                <a:latin typeface="Jost" pitchFamily="2" charset="-52"/>
                <a:ea typeface="Jost" pitchFamily="2" charset="-52"/>
              </a:rPr>
              <a:t/>
            </a:r>
            <a:br>
              <a:rPr lang="ru-RU" sz="1100" dirty="0">
                <a:solidFill>
                  <a:srgbClr val="0E2626"/>
                </a:solidFill>
                <a:latin typeface="Jost" pitchFamily="2" charset="-52"/>
                <a:ea typeface="Jost" pitchFamily="2" charset="-52"/>
              </a:rPr>
            </a:br>
            <a:endParaRPr lang="ru-RU" sz="1100" dirty="0">
              <a:solidFill>
                <a:srgbClr val="0E2626"/>
              </a:solidFill>
              <a:latin typeface="Jost" pitchFamily="2" charset="-52"/>
              <a:ea typeface="Jost" pitchFamily="2" charset="-52"/>
            </a:endParaRPr>
          </a:p>
        </p:txBody>
      </p:sp>
      <p:sp>
        <p:nvSpPr>
          <p:cNvPr id="45" name="Google Shape;499;p39">
            <a:extLst>
              <a:ext uri="{FF2B5EF4-FFF2-40B4-BE49-F238E27FC236}">
                <a16:creationId xmlns:a16="http://schemas.microsoft.com/office/drawing/2014/main" xmlns="" id="{AEC47A4D-BE4B-0110-7076-BC99BECE6A8E}"/>
              </a:ext>
            </a:extLst>
          </p:cNvPr>
          <p:cNvSpPr txBox="1">
            <a:spLocks/>
          </p:cNvSpPr>
          <p:nvPr/>
        </p:nvSpPr>
        <p:spPr>
          <a:xfrm>
            <a:off x="799233" y="1218479"/>
            <a:ext cx="4831760" cy="14756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7200" b="0" i="0" u="none" strike="noStrike" cap="none">
                <a:solidFill>
                  <a:schemeClr val="dk1"/>
                </a:solidFill>
                <a:latin typeface="PP Neue Machina Inktrap" pitchFamily="50" charset="-52"/>
                <a:ea typeface="Jost Medium" pitchFamily="2" charset="-52"/>
                <a:cs typeface="Epilogue SemiBold"/>
                <a:sym typeface="Epilogue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Epilogue SemiBold"/>
              <a:buNone/>
              <a:defRPr sz="5200" b="0" i="0" u="none" strike="noStrike" cap="none">
                <a:solidFill>
                  <a:srgbClr val="191919"/>
                </a:solidFill>
                <a:latin typeface="Epilogue SemiBold"/>
                <a:ea typeface="Epilogue SemiBold"/>
                <a:cs typeface="Epilogue SemiBold"/>
                <a:sym typeface="Epilogue SemiBold"/>
              </a:defRPr>
            </a:lvl9pPr>
          </a:lstStyle>
          <a:p>
            <a:pPr algn="ctr"/>
            <a:r>
              <a:rPr lang="ru-RU" sz="3200" dirty="0"/>
              <a:t>основные требования к заявке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2056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6F2EB077-1AB3-968A-D9E3-BDED49D9D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xmlns="" id="{A94B5EDA-B35A-3753-0292-E777FC9F5EAA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E470DCC0-9A67-0E6B-D82E-582741B8B38D}"/>
              </a:ext>
            </a:extLst>
          </p:cNvPr>
          <p:cNvSpPr/>
          <p:nvPr/>
        </p:nvSpPr>
        <p:spPr>
          <a:xfrm>
            <a:off x="395904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18" name="Google Shape;1605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B69C12C7-2D74-2F7E-B345-20F4764D5592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606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FB5B7404-4CE5-7795-A780-4C6469EFF972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0" name="Google Shape;1610;p52">
            <a:extLst>
              <a:ext uri="{FF2B5EF4-FFF2-40B4-BE49-F238E27FC236}">
                <a16:creationId xmlns:a16="http://schemas.microsoft.com/office/drawing/2014/main" xmlns="" id="{56F32FB6-A605-CA0A-B709-0AD1462E5173}"/>
              </a:ext>
            </a:extLst>
          </p:cNvPr>
          <p:cNvSpPr/>
          <p:nvPr/>
        </p:nvSpPr>
        <p:spPr>
          <a:xfrm>
            <a:off x="443129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21" name="Google Shape;1607;p52">
            <a:hlinkClick r:id="rId2" action="ppaction://hlinksldjump"/>
            <a:extLst>
              <a:ext uri="{FF2B5EF4-FFF2-40B4-BE49-F238E27FC236}">
                <a16:creationId xmlns:a16="http://schemas.microsoft.com/office/drawing/2014/main" xmlns="" id="{4FACD400-3F72-F408-2DB7-F643969A0E3B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C65471C7-75B6-22F2-CEA7-E224C1D3CBEC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52C10A14-20A1-5A57-9D34-70EB5AF28D76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sp>
        <p:nvSpPr>
          <p:cNvPr id="2" name="AutoShape 4" descr="No Symbol PNG Images - Clean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" name="AutoShape 15" descr="ЛОГОТИП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xmlns="" id="{CF704190-97FF-2DFF-E7A3-8F809AE70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540062"/>
              </p:ext>
            </p:extLst>
          </p:nvPr>
        </p:nvGraphicFramePr>
        <p:xfrm>
          <a:off x="460375" y="1092640"/>
          <a:ext cx="8147955" cy="3561539"/>
        </p:xfrm>
        <a:graphic>
          <a:graphicData uri="http://schemas.openxmlformats.org/drawingml/2006/table">
            <a:tbl>
              <a:tblPr firstRow="1" bandRow="1">
                <a:tableStyleId>{6F30192D-7406-4DC9-8F22-17490BCA0076}</a:tableStyleId>
              </a:tblPr>
              <a:tblGrid>
                <a:gridCol w="2715985">
                  <a:extLst>
                    <a:ext uri="{9D8B030D-6E8A-4147-A177-3AD203B41FA5}">
                      <a16:colId xmlns:a16="http://schemas.microsoft.com/office/drawing/2014/main" xmlns="" val="2705502062"/>
                    </a:ext>
                  </a:extLst>
                </a:gridCol>
                <a:gridCol w="2715985">
                  <a:extLst>
                    <a:ext uri="{9D8B030D-6E8A-4147-A177-3AD203B41FA5}">
                      <a16:colId xmlns:a16="http://schemas.microsoft.com/office/drawing/2014/main" xmlns="" val="1805292991"/>
                    </a:ext>
                  </a:extLst>
                </a:gridCol>
                <a:gridCol w="2715985">
                  <a:extLst>
                    <a:ext uri="{9D8B030D-6E8A-4147-A177-3AD203B41FA5}">
                      <a16:colId xmlns:a16="http://schemas.microsoft.com/office/drawing/2014/main" xmlns="" val="3943009793"/>
                    </a:ext>
                  </a:extLst>
                </a:gridCol>
              </a:tblGrid>
              <a:tr h="711659">
                <a:tc>
                  <a:txBody>
                    <a:bodyPr/>
                    <a:lstStyle/>
                    <a:p>
                      <a:pPr algn="ctr"/>
                      <a:endParaRPr lang="ru-RU" b="1" dirty="0">
                        <a:solidFill>
                          <a:schemeClr val="tx1"/>
                        </a:solidFill>
                        <a:latin typeface="PP Neue Machina Inktrap" pitchFamily="50" charset="-5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ru-RU" dirty="0">
                        <a:solidFill>
                          <a:schemeClr val="tx1"/>
                        </a:solidFill>
                        <a:latin typeface="PP Neue Machina Inktrap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tx1"/>
                        </a:solidFill>
                        <a:latin typeface="PP Neue Machina Inktrap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82974483"/>
                  </a:ext>
                </a:extLst>
              </a:tr>
              <a:tr h="7467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Платформа для сбора и хранения клинических данных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Массовая обработка сообщений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AI-чат/ассистент для фармы: поиск, генерация шаблонов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541742747"/>
                  </a:ext>
                </a:extLst>
              </a:tr>
              <a:tr h="96012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Blip>
                          <a:blip r:embed="rId3"/>
                        </a:buBlip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Централизует поток сообщений</a:t>
                      </a:r>
                    </a:p>
                    <a:p>
                      <a:pPr marL="285750" indent="-285750">
                        <a:buFontTx/>
                        <a:buBlip>
                          <a:blip r:embed="rId3"/>
                        </a:buBlip>
                      </a:pPr>
                      <a:endParaRPr lang="ru-RU" dirty="0">
                        <a:latin typeface="PP Neue Machina Inktrap" pitchFamily="50" charset="-5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Blip>
                          <a:blip r:embed="rId3"/>
                        </a:buBlip>
                        <a:tabLst/>
                        <a:defRPr/>
                      </a:pPr>
                      <a:r>
                        <a:rPr lang="ru-RU" dirty="0" err="1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Автокодирование</a:t>
                      </a: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 </a:t>
                      </a:r>
                      <a:r>
                        <a:rPr lang="ru-RU" dirty="0" err="1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MedDRA</a:t>
                      </a: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, поиск дубликатов</a:t>
                      </a:r>
                      <a:endParaRPr lang="ru-RU" dirty="0">
                        <a:latin typeface="PP Neue Machina Inktrap" pitchFamily="50" charset="-52"/>
                      </a:endParaRPr>
                    </a:p>
                    <a:p>
                      <a:pPr marL="285750" indent="-285750">
                        <a:buFontTx/>
                        <a:buBlip>
                          <a:blip r:embed="rId3"/>
                        </a:buBlip>
                      </a:pPr>
                      <a:endParaRPr lang="ru-RU" dirty="0">
                        <a:latin typeface="PP Neue Machina Inktrap" pitchFamily="50" charset="-52"/>
                      </a:endParaRP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Blip>
                          <a:blip r:embed="rId3"/>
                        </a:buBlip>
                        <a:tabLst/>
                        <a:defRPr/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Помогает быстро подготовить письма, найти информацию в ИМП, отвечает на вопросы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839644162"/>
                  </a:ext>
                </a:extLst>
              </a:tr>
              <a:tr h="811002">
                <a:tc>
                  <a:txBody>
                    <a:bodyPr/>
                    <a:lstStyle/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 проверяет достаточность данных</a:t>
                      </a:r>
                    </a:p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 позволяет делать выводы по данным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Нет объяснимости оценок;</a:t>
                      </a:r>
                    </a:p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Нет интеллектуальной оценки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Нет работы с большими базами документов</a:t>
                      </a:r>
                    </a:p>
                    <a:p>
                      <a:pPr marL="285750" indent="-285750" fontAlgn="t">
                        <a:buFontTx/>
                        <a:buBlip>
                          <a:blip r:embed="rId4"/>
                        </a:buBlip>
                      </a:pPr>
                      <a:r>
                        <a:rPr lang="ru-RU" dirty="0">
                          <a:solidFill>
                            <a:schemeClr val="tx1"/>
                          </a:solidFill>
                          <a:latin typeface="PP Neue Machina Inktrap" pitchFamily="50" charset="-52"/>
                        </a:rPr>
                        <a:t>Не проверяет достаточность данных</a:t>
                      </a:r>
                    </a:p>
                  </a:txBody>
                  <a:tcPr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845329502"/>
                  </a:ext>
                </a:extLst>
              </a:tr>
            </a:tbl>
          </a:graphicData>
        </a:graphic>
      </p:graphicFrame>
      <p:pic>
        <p:nvPicPr>
          <p:cNvPr id="7" name="Picture 16">
            <a:extLst>
              <a:ext uri="{FF2B5EF4-FFF2-40B4-BE49-F238E27FC236}">
                <a16:creationId xmlns:a16="http://schemas.microsoft.com/office/drawing/2014/main" xmlns="" id="{F7E19551-0ECF-89F5-7810-8CC158C64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1354" y="1178381"/>
            <a:ext cx="1767761" cy="440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17">
            <a:extLst>
              <a:ext uri="{FF2B5EF4-FFF2-40B4-BE49-F238E27FC236}">
                <a16:creationId xmlns:a16="http://schemas.microsoft.com/office/drawing/2014/main" xmlns="" id="{5639B068-B9D1-353E-E21A-6D7715F9D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091" b="88312" l="4167" r="93750">
                        <a14:foregroundMark x1="28125" y1="53247" x2="28125" y2="53247"/>
                        <a14:foregroundMark x1="60938" y1="45455" x2="60938" y2="45455"/>
                        <a14:foregroundMark x1="79167" y1="74026" x2="79167" y2="74026"/>
                        <a14:foregroundMark x1="30729" y1="79221" x2="30729" y2="792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349" y="1082814"/>
            <a:ext cx="1463675" cy="587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20">
            <a:extLst>
              <a:ext uri="{FF2B5EF4-FFF2-40B4-BE49-F238E27FC236}">
                <a16:creationId xmlns:a16="http://schemas.microsoft.com/office/drawing/2014/main" xmlns="" id="{ECAF63EE-68C0-27CB-F197-5E7491A025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974" y="1092640"/>
            <a:ext cx="2199002" cy="558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75873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31D1AFCF-ECDA-58DE-097E-0394A4B0B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F9F99903-527F-55D8-84CA-5D7BB89333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413" y="-124287"/>
            <a:ext cx="9166413" cy="5267787"/>
          </a:xfrm>
          <a:prstGeom prst="rect">
            <a:avLst/>
          </a:prstGeom>
        </p:spPr>
      </p:pic>
      <p:pic>
        <p:nvPicPr>
          <p:cNvPr id="6" name="Google Shape;9;p2">
            <a:extLst>
              <a:ext uri="{FF2B5EF4-FFF2-40B4-BE49-F238E27FC236}">
                <a16:creationId xmlns:a16="http://schemas.microsoft.com/office/drawing/2014/main" xmlns="" id="{57AA9E29-3F66-5064-99D6-4A0E03386B50}"/>
              </a:ext>
            </a:extLst>
          </p:cNvPr>
          <p:cNvPicPr preferRelativeResize="0"/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 l="21333" t="2588" r="21333" b="2597"/>
          <a:stretch/>
        </p:blipFill>
        <p:spPr>
          <a:xfrm>
            <a:off x="-1349924" y="124287"/>
            <a:ext cx="6416835" cy="555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" name="Группа 26">
            <a:extLst>
              <a:ext uri="{FF2B5EF4-FFF2-40B4-BE49-F238E27FC236}">
                <a16:creationId xmlns:a16="http://schemas.microsoft.com/office/drawing/2014/main" xmlns="" id="{091D362F-B9F2-98FA-4A56-D2ED754F40BB}"/>
              </a:ext>
            </a:extLst>
          </p:cNvPr>
          <p:cNvGrpSpPr/>
          <p:nvPr/>
        </p:nvGrpSpPr>
        <p:grpSpPr>
          <a:xfrm>
            <a:off x="-22413" y="-207267"/>
            <a:ext cx="9166414" cy="885365"/>
            <a:chOff x="-3534578" y="-207267"/>
            <a:chExt cx="9213110" cy="885365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xmlns="" id="{402D35AF-D1D8-E874-8241-D79971333115}"/>
                </a:ext>
              </a:extLst>
            </p:cNvPr>
            <p:cNvSpPr/>
            <p:nvPr/>
          </p:nvSpPr>
          <p:spPr>
            <a:xfrm>
              <a:off x="-3534578" y="-10160"/>
              <a:ext cx="6247573" cy="68681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xmlns="" id="{48AD606B-19B4-5D20-8B46-0571A4A8334F}"/>
                </a:ext>
              </a:extLst>
            </p:cNvPr>
            <p:cNvSpPr/>
            <p:nvPr/>
          </p:nvSpPr>
          <p:spPr>
            <a:xfrm>
              <a:off x="2987678" y="-10160"/>
              <a:ext cx="2690854" cy="68681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3" name="Стрелка: шеврон 12">
              <a:extLst>
                <a:ext uri="{FF2B5EF4-FFF2-40B4-BE49-F238E27FC236}">
                  <a16:creationId xmlns:a16="http://schemas.microsoft.com/office/drawing/2014/main" xmlns="" id="{9396BF14-B64A-B167-027D-B50694C771EA}"/>
                </a:ext>
              </a:extLst>
            </p:cNvPr>
            <p:cNvSpPr/>
            <p:nvPr/>
          </p:nvSpPr>
          <p:spPr>
            <a:xfrm rot="16200000">
              <a:off x="2730741" y="421163"/>
              <a:ext cx="239187" cy="274684"/>
            </a:xfrm>
            <a:prstGeom prst="chevron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Стрелка: шеврон 25">
              <a:extLst>
                <a:ext uri="{FF2B5EF4-FFF2-40B4-BE49-F238E27FC236}">
                  <a16:creationId xmlns:a16="http://schemas.microsoft.com/office/drawing/2014/main" xmlns="" id="{9A51A1C2-2AEC-61FF-DDE7-176DCFE361F8}"/>
                </a:ext>
              </a:extLst>
            </p:cNvPr>
            <p:cNvSpPr/>
            <p:nvPr/>
          </p:nvSpPr>
          <p:spPr>
            <a:xfrm rot="16200000">
              <a:off x="2434033" y="62411"/>
              <a:ext cx="823323" cy="283967"/>
            </a:xfrm>
            <a:prstGeom prst="chevron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8" name="Google Shape;1605;p52">
            <a:hlinkClick r:id="rId5" action="ppaction://hlinksldjump"/>
            <a:extLst>
              <a:ext uri="{FF2B5EF4-FFF2-40B4-BE49-F238E27FC236}">
                <a16:creationId xmlns:a16="http://schemas.microsoft.com/office/drawing/2014/main" xmlns="" id="{6B1740C4-9128-563C-C44C-5CB691859805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21" name="Google Shape;1607;p52">
            <a:hlinkClick r:id="rId5" action="ppaction://hlinksldjump"/>
            <a:extLst>
              <a:ext uri="{FF2B5EF4-FFF2-40B4-BE49-F238E27FC236}">
                <a16:creationId xmlns:a16="http://schemas.microsoft.com/office/drawing/2014/main" xmlns="" id="{C95E4E5B-5B24-37FB-AC4E-DE369D2F9253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23" name="Google Shape;1609;p52">
            <a:hlinkClick r:id="" action="ppaction://noaction"/>
            <a:extLst>
              <a:ext uri="{FF2B5EF4-FFF2-40B4-BE49-F238E27FC236}">
                <a16:creationId xmlns:a16="http://schemas.microsoft.com/office/drawing/2014/main" xmlns="" id="{FB54834C-2BF8-0D57-D328-F9B9F08987E5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9967B28E-654B-7B52-8364-A873EF59FB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46694" y="1885037"/>
            <a:ext cx="2032000" cy="2032000"/>
          </a:xfrm>
          <a:prstGeom prst="rect">
            <a:avLst/>
          </a:prstGeom>
        </p:spPr>
      </p:pic>
      <p:sp>
        <p:nvSpPr>
          <p:cNvPr id="17" name="Прямоугольник: скругленные углы 16">
            <a:extLst>
              <a:ext uri="{FF2B5EF4-FFF2-40B4-BE49-F238E27FC236}">
                <a16:creationId xmlns:a16="http://schemas.microsoft.com/office/drawing/2014/main" xmlns="" id="{49E31F6A-74C5-B5BD-E0C8-4F5249785248}"/>
              </a:ext>
            </a:extLst>
          </p:cNvPr>
          <p:cNvSpPr/>
          <p:nvPr/>
        </p:nvSpPr>
        <p:spPr>
          <a:xfrm>
            <a:off x="5744053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</a:endParaRPr>
          </a:p>
        </p:txBody>
      </p:sp>
      <p:sp>
        <p:nvSpPr>
          <p:cNvPr id="19" name="Google Shape;1606;p52">
            <a:hlinkClick r:id="rId5" action="ppaction://hlinksldjump"/>
            <a:extLst>
              <a:ext uri="{FF2B5EF4-FFF2-40B4-BE49-F238E27FC236}">
                <a16:creationId xmlns:a16="http://schemas.microsoft.com/office/drawing/2014/main" xmlns="" id="{B0B0EEA9-A45D-C62E-4E0F-40114361516F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22" name="Google Shape;1608;p52">
            <a:hlinkClick r:id="" action="ppaction://noaction"/>
            <a:extLst>
              <a:ext uri="{FF2B5EF4-FFF2-40B4-BE49-F238E27FC236}">
                <a16:creationId xmlns:a16="http://schemas.microsoft.com/office/drawing/2014/main" xmlns="" id="{3CB28D51-F652-426C-67C5-731F3D06C571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xmlns="" id="{C0E7DF1E-10EF-E91B-43CD-2E0D9C1B6B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79955" y="1980002"/>
            <a:ext cx="6328196" cy="173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484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012F254-3CF9-90BE-29B9-937CE4CAA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="" xmlns:a16="http://schemas.microsoft.com/office/drawing/2014/main" id="{0FE4DCEC-9C22-5602-3EE4-518760D0CED6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="" xmlns:a16="http://schemas.microsoft.com/office/drawing/2014/main" id="{986E42E1-CDA2-2899-7447-6BC3ECAEB393}"/>
              </a:ext>
            </a:extLst>
          </p:cNvPr>
          <p:cNvSpPr/>
          <p:nvPr/>
        </p:nvSpPr>
        <p:spPr>
          <a:xfrm>
            <a:off x="574974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5" name="Google Shape;1605;p52">
            <a:hlinkClick r:id="" action="ppaction://noaction"/>
            <a:extLst>
              <a:ext uri="{FF2B5EF4-FFF2-40B4-BE49-F238E27FC236}">
                <a16:creationId xmlns="" xmlns:a16="http://schemas.microsoft.com/office/drawing/2014/main" id="{82EDA14C-6ACF-9898-732F-AC976A7F7475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606;p52">
            <a:hlinkClick r:id="" action="ppaction://noaction"/>
            <a:extLst>
              <a:ext uri="{FF2B5EF4-FFF2-40B4-BE49-F238E27FC236}">
                <a16:creationId xmlns="" xmlns:a16="http://schemas.microsoft.com/office/drawing/2014/main" id="{8C121E68-4244-00D9-3CCD-5ACA0A82850B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7" name="Google Shape;1610;p52">
            <a:extLst>
              <a:ext uri="{FF2B5EF4-FFF2-40B4-BE49-F238E27FC236}">
                <a16:creationId xmlns="" xmlns:a16="http://schemas.microsoft.com/office/drawing/2014/main" id="{DF827DF2-B4C1-69F8-1966-1E600A66E873}"/>
              </a:ext>
            </a:extLst>
          </p:cNvPr>
          <p:cNvSpPr/>
          <p:nvPr/>
        </p:nvSpPr>
        <p:spPr>
          <a:xfrm>
            <a:off x="622199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8" name="Google Shape;1607;p52">
            <a:hlinkClick r:id="" action="ppaction://noaction"/>
            <a:extLst>
              <a:ext uri="{FF2B5EF4-FFF2-40B4-BE49-F238E27FC236}">
                <a16:creationId xmlns="" xmlns:a16="http://schemas.microsoft.com/office/drawing/2014/main" id="{1F821752-B086-A89B-8704-9CF17E3BEF28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9" name="Google Shape;1608;p52">
            <a:hlinkClick r:id="" action="ppaction://noaction"/>
            <a:extLst>
              <a:ext uri="{FF2B5EF4-FFF2-40B4-BE49-F238E27FC236}">
                <a16:creationId xmlns="" xmlns:a16="http://schemas.microsoft.com/office/drawing/2014/main" id="{9CA59FC6-A473-434E-B9F0-375CBEC9402C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609;p52">
            <a:hlinkClick r:id="" action="ppaction://noaction"/>
            <a:extLst>
              <a:ext uri="{FF2B5EF4-FFF2-40B4-BE49-F238E27FC236}">
                <a16:creationId xmlns="" xmlns:a16="http://schemas.microsoft.com/office/drawing/2014/main" id="{3E3B4CFA-8078-F70E-D11C-460B902E54E5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grpSp>
        <p:nvGrpSpPr>
          <p:cNvPr id="2" name="Google Shape;930;p61">
            <a:extLst>
              <a:ext uri="{FF2B5EF4-FFF2-40B4-BE49-F238E27FC236}">
                <a16:creationId xmlns="" xmlns:a16="http://schemas.microsoft.com/office/drawing/2014/main" id="{EF00F29B-F381-02AD-0D2F-60264B2FA427}"/>
              </a:ext>
            </a:extLst>
          </p:cNvPr>
          <p:cNvGrpSpPr/>
          <p:nvPr/>
        </p:nvGrpSpPr>
        <p:grpSpPr>
          <a:xfrm>
            <a:off x="1897056" y="970907"/>
            <a:ext cx="5349888" cy="3890172"/>
            <a:chOff x="331763" y="414153"/>
            <a:chExt cx="6903246" cy="5019697"/>
          </a:xfrm>
        </p:grpSpPr>
        <p:sp>
          <p:nvSpPr>
            <p:cNvPr id="13" name="Google Shape;931;p61">
              <a:extLst>
                <a:ext uri="{FF2B5EF4-FFF2-40B4-BE49-F238E27FC236}">
                  <a16:creationId xmlns="" xmlns:a16="http://schemas.microsoft.com/office/drawing/2014/main" id="{082F6CA6-7E48-C73A-355D-BA7078133634}"/>
                </a:ext>
              </a:extLst>
            </p:cNvPr>
            <p:cNvSpPr/>
            <p:nvPr/>
          </p:nvSpPr>
          <p:spPr>
            <a:xfrm>
              <a:off x="2953109" y="4768051"/>
              <a:ext cx="1660725" cy="438898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2;p61">
              <a:extLst>
                <a:ext uri="{FF2B5EF4-FFF2-40B4-BE49-F238E27FC236}">
                  <a16:creationId xmlns="" xmlns:a16="http://schemas.microsoft.com/office/drawing/2014/main" id="{E48830F3-1612-730B-32BD-30C0FA8B1FE2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3;p61">
              <a:extLst>
                <a:ext uri="{FF2B5EF4-FFF2-40B4-BE49-F238E27FC236}">
                  <a16:creationId xmlns="" xmlns:a16="http://schemas.microsoft.com/office/drawing/2014/main" id="{E15BA556-2D3D-BED6-5426-67E995FECEDA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4;p61">
              <a:extLst>
                <a:ext uri="{FF2B5EF4-FFF2-40B4-BE49-F238E27FC236}">
                  <a16:creationId xmlns="" xmlns:a16="http://schemas.microsoft.com/office/drawing/2014/main" id="{944AA97F-3BAB-F373-ACDE-A41432E230B9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599;p45">
            <a:extLst>
              <a:ext uri="{FF2B5EF4-FFF2-40B4-BE49-F238E27FC236}">
                <a16:creationId xmlns:a16="http://schemas.microsoft.com/office/drawing/2014/main" xmlns="" id="{782754B5-579D-5A46-67FC-E7D9A5E874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61685" y="2371639"/>
            <a:ext cx="31603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Демонстрация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985079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F012F254-3CF9-90BE-29B9-937CE4CAAF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="" xmlns:a16="http://schemas.microsoft.com/office/drawing/2014/main" id="{0FE4DCEC-9C22-5602-3EE4-518760D0CED6}"/>
              </a:ext>
            </a:extLst>
          </p:cNvPr>
          <p:cNvSpPr/>
          <p:nvPr/>
        </p:nvSpPr>
        <p:spPr>
          <a:xfrm>
            <a:off x="0" y="-10160"/>
            <a:ext cx="9144000" cy="68681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углы 3">
            <a:extLst>
              <a:ext uri="{FF2B5EF4-FFF2-40B4-BE49-F238E27FC236}">
                <a16:creationId xmlns="" xmlns:a16="http://schemas.microsoft.com/office/drawing/2014/main" id="{986E42E1-CDA2-2899-7447-6BC3ECAEB393}"/>
              </a:ext>
            </a:extLst>
          </p:cNvPr>
          <p:cNvSpPr/>
          <p:nvPr/>
        </p:nvSpPr>
        <p:spPr>
          <a:xfrm>
            <a:off x="5749744" y="124287"/>
            <a:ext cx="1226820" cy="414820"/>
          </a:xfrm>
          <a:prstGeom prst="roundRect">
            <a:avLst>
              <a:gd name="adj" fmla="val 50000"/>
            </a:avLst>
          </a:prstGeom>
          <a:solidFill>
            <a:schemeClr val="bg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5" name="Google Shape;1605;p52">
            <a:hlinkClick r:id="" action="ppaction://noaction"/>
            <a:extLst>
              <a:ext uri="{FF2B5EF4-FFF2-40B4-BE49-F238E27FC236}">
                <a16:creationId xmlns="" xmlns:a16="http://schemas.microsoft.com/office/drawing/2014/main" id="{82EDA14C-6ACF-9898-732F-AC976A7F7475}"/>
              </a:ext>
            </a:extLst>
          </p:cNvPr>
          <p:cNvSpPr txBox="1"/>
          <p:nvPr/>
        </p:nvSpPr>
        <p:spPr>
          <a:xfrm>
            <a:off x="575734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ПРОБЛЕМА</a:t>
            </a:r>
            <a:endParaRPr sz="1000" dirty="0">
              <a:solidFill>
                <a:schemeClr val="bg2">
                  <a:lumMod val="40000"/>
                  <a:lumOff val="60000"/>
                </a:schemeClr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Google Shape;1606;p52">
            <a:hlinkClick r:id="" action="ppaction://noaction"/>
            <a:extLst>
              <a:ext uri="{FF2B5EF4-FFF2-40B4-BE49-F238E27FC236}">
                <a16:creationId xmlns="" xmlns:a16="http://schemas.microsoft.com/office/drawing/2014/main" id="{8C121E68-4244-00D9-3CCD-5ACA0A82850B}"/>
              </a:ext>
            </a:extLst>
          </p:cNvPr>
          <p:cNvSpPr txBox="1"/>
          <p:nvPr/>
        </p:nvSpPr>
        <p:spPr>
          <a:xfrm>
            <a:off x="2297327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ЗАДАЧИ</a:t>
            </a:r>
          </a:p>
        </p:txBody>
      </p:sp>
      <p:sp>
        <p:nvSpPr>
          <p:cNvPr id="7" name="Google Shape;1610;p52">
            <a:extLst>
              <a:ext uri="{FF2B5EF4-FFF2-40B4-BE49-F238E27FC236}">
                <a16:creationId xmlns="" xmlns:a16="http://schemas.microsoft.com/office/drawing/2014/main" id="{DF827DF2-B4C1-69F8-1966-1E600A66E873}"/>
              </a:ext>
            </a:extLst>
          </p:cNvPr>
          <p:cNvSpPr/>
          <p:nvPr/>
        </p:nvSpPr>
        <p:spPr>
          <a:xfrm>
            <a:off x="6221990" y="565708"/>
            <a:ext cx="282329" cy="139335"/>
          </a:xfrm>
          <a:prstGeom prst="triangle">
            <a:avLst>
              <a:gd name="adj" fmla="val 50000"/>
            </a:avLst>
          </a:prstGeom>
          <a:solidFill>
            <a:srgbClr val="0E272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tx1"/>
              </a:solidFill>
              <a:latin typeface="PP Neue Machina Inktrap" pitchFamily="50" charset="-52"/>
            </a:endParaRPr>
          </a:p>
        </p:txBody>
      </p:sp>
      <p:sp>
        <p:nvSpPr>
          <p:cNvPr id="8" name="Google Shape;1607;p52">
            <a:hlinkClick r:id="" action="ppaction://noaction"/>
            <a:extLst>
              <a:ext uri="{FF2B5EF4-FFF2-40B4-BE49-F238E27FC236}">
                <a16:creationId xmlns="" xmlns:a16="http://schemas.microsoft.com/office/drawing/2014/main" id="{1F821752-B086-A89B-8704-9CF17E3BEF28}"/>
              </a:ext>
            </a:extLst>
          </p:cNvPr>
          <p:cNvSpPr txBox="1"/>
          <p:nvPr/>
        </p:nvSpPr>
        <p:spPr>
          <a:xfrm>
            <a:off x="4018920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ОБЗОР РЕШЕНИЙ</a:t>
            </a:r>
          </a:p>
        </p:txBody>
      </p:sp>
      <p:sp>
        <p:nvSpPr>
          <p:cNvPr id="9" name="Google Shape;1608;p52">
            <a:hlinkClick r:id="" action="ppaction://noaction"/>
            <a:extLst>
              <a:ext uri="{FF2B5EF4-FFF2-40B4-BE49-F238E27FC236}">
                <a16:creationId xmlns="" xmlns:a16="http://schemas.microsoft.com/office/drawing/2014/main" id="{9CA59FC6-A473-434E-B9F0-375CBEC9402C}"/>
              </a:ext>
            </a:extLst>
          </p:cNvPr>
          <p:cNvSpPr txBox="1"/>
          <p:nvPr/>
        </p:nvSpPr>
        <p:spPr>
          <a:xfrm>
            <a:off x="5811093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tx1"/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НАШЕ РЕШЕНИЕ</a:t>
            </a:r>
            <a:endParaRPr sz="1000" dirty="0">
              <a:solidFill>
                <a:schemeClr val="tx1"/>
              </a:solidFill>
              <a:latin typeface="PP Neue Machina Inktrap" pitchFamily="50" charset="-52"/>
              <a:ea typeface="Montserrat"/>
              <a:cs typeface="Montserrat"/>
              <a:sym typeface="Montserrat"/>
            </a:endParaRPr>
          </a:p>
        </p:txBody>
      </p:sp>
      <p:sp>
        <p:nvSpPr>
          <p:cNvPr id="10" name="Google Shape;1609;p52">
            <a:hlinkClick r:id="" action="ppaction://noaction"/>
            <a:extLst>
              <a:ext uri="{FF2B5EF4-FFF2-40B4-BE49-F238E27FC236}">
                <a16:creationId xmlns="" xmlns:a16="http://schemas.microsoft.com/office/drawing/2014/main" id="{3E3B4CFA-8078-F70E-D11C-460B902E54E5}"/>
              </a:ext>
            </a:extLst>
          </p:cNvPr>
          <p:cNvSpPr txBox="1"/>
          <p:nvPr/>
        </p:nvSpPr>
        <p:spPr>
          <a:xfrm>
            <a:off x="7462099" y="204046"/>
            <a:ext cx="11202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КОМАНДА</a:t>
            </a:r>
          </a:p>
          <a:p>
            <a:pPr lvl="0" algn="ctr"/>
            <a:r>
              <a:rPr lang="ru-RU" sz="1000" dirty="0">
                <a:solidFill>
                  <a:schemeClr val="bg2">
                    <a:lumMod val="40000"/>
                    <a:lumOff val="60000"/>
                  </a:schemeClr>
                </a:solidFill>
                <a:latin typeface="PP Neue Machina Inktrap" pitchFamily="50" charset="-52"/>
                <a:ea typeface="Montserrat"/>
                <a:cs typeface="Montserrat"/>
                <a:sym typeface="Montserrat"/>
              </a:rPr>
              <a:t>ПРОЕКТА</a:t>
            </a:r>
          </a:p>
        </p:txBody>
      </p:sp>
      <p:grpSp>
        <p:nvGrpSpPr>
          <p:cNvPr id="2" name="Google Shape;930;p61">
            <a:extLst>
              <a:ext uri="{FF2B5EF4-FFF2-40B4-BE49-F238E27FC236}">
                <a16:creationId xmlns="" xmlns:a16="http://schemas.microsoft.com/office/drawing/2014/main" id="{EF00F29B-F381-02AD-0D2F-60264B2FA427}"/>
              </a:ext>
            </a:extLst>
          </p:cNvPr>
          <p:cNvGrpSpPr/>
          <p:nvPr/>
        </p:nvGrpSpPr>
        <p:grpSpPr>
          <a:xfrm>
            <a:off x="1897056" y="970907"/>
            <a:ext cx="5349888" cy="3890172"/>
            <a:chOff x="331763" y="414153"/>
            <a:chExt cx="6903246" cy="5019697"/>
          </a:xfrm>
        </p:grpSpPr>
        <p:sp>
          <p:nvSpPr>
            <p:cNvPr id="13" name="Google Shape;931;p61">
              <a:extLst>
                <a:ext uri="{FF2B5EF4-FFF2-40B4-BE49-F238E27FC236}">
                  <a16:creationId xmlns="" xmlns:a16="http://schemas.microsoft.com/office/drawing/2014/main" id="{082F6CA6-7E48-C73A-355D-BA7078133634}"/>
                </a:ext>
              </a:extLst>
            </p:cNvPr>
            <p:cNvSpPr/>
            <p:nvPr/>
          </p:nvSpPr>
          <p:spPr>
            <a:xfrm>
              <a:off x="2953109" y="4768051"/>
              <a:ext cx="1660725" cy="438898"/>
            </a:xfrm>
            <a:custGeom>
              <a:avLst/>
              <a:gdLst/>
              <a:ahLst/>
              <a:cxnLst/>
              <a:rect l="l" t="t" r="r" b="b"/>
              <a:pathLst>
                <a:path w="66429" h="28348" extrusionOk="0">
                  <a:moveTo>
                    <a:pt x="6889" y="1"/>
                  </a:moveTo>
                  <a:lnTo>
                    <a:pt x="1" y="28347"/>
                  </a:lnTo>
                  <a:lnTo>
                    <a:pt x="66429" y="28347"/>
                  </a:lnTo>
                  <a:lnTo>
                    <a:pt x="59475" y="1"/>
                  </a:lnTo>
                  <a:lnTo>
                    <a:pt x="33182" y="464"/>
                  </a:lnTo>
                  <a:lnTo>
                    <a:pt x="6889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32;p61">
              <a:extLst>
                <a:ext uri="{FF2B5EF4-FFF2-40B4-BE49-F238E27FC236}">
                  <a16:creationId xmlns="" xmlns:a16="http://schemas.microsoft.com/office/drawing/2014/main" id="{E48830F3-1612-730B-32BD-30C0FA8B1FE2}"/>
                </a:ext>
              </a:extLst>
            </p:cNvPr>
            <p:cNvSpPr/>
            <p:nvPr/>
          </p:nvSpPr>
          <p:spPr>
            <a:xfrm>
              <a:off x="331763" y="414153"/>
              <a:ext cx="6903246" cy="4353879"/>
            </a:xfrm>
            <a:custGeom>
              <a:avLst/>
              <a:gdLst/>
              <a:ahLst/>
              <a:cxnLst/>
              <a:rect l="l" t="t" r="r" b="b"/>
              <a:pathLst>
                <a:path w="248162" h="181204" extrusionOk="0">
                  <a:moveTo>
                    <a:pt x="4636" y="0"/>
                  </a:moveTo>
                  <a:cubicBezTo>
                    <a:pt x="2053" y="0"/>
                    <a:pt x="0" y="2053"/>
                    <a:pt x="0" y="4636"/>
                  </a:cubicBezTo>
                  <a:lnTo>
                    <a:pt x="0" y="176634"/>
                  </a:lnTo>
                  <a:cubicBezTo>
                    <a:pt x="0" y="179151"/>
                    <a:pt x="2053" y="181204"/>
                    <a:pt x="4636" y="181204"/>
                  </a:cubicBezTo>
                  <a:lnTo>
                    <a:pt x="243526" y="181204"/>
                  </a:lnTo>
                  <a:cubicBezTo>
                    <a:pt x="246109" y="181204"/>
                    <a:pt x="248162" y="179151"/>
                    <a:pt x="248162" y="176634"/>
                  </a:cubicBezTo>
                  <a:lnTo>
                    <a:pt x="248162" y="4636"/>
                  </a:lnTo>
                  <a:cubicBezTo>
                    <a:pt x="248162" y="2053"/>
                    <a:pt x="246109" y="0"/>
                    <a:pt x="243526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33;p61">
              <a:extLst>
                <a:ext uri="{FF2B5EF4-FFF2-40B4-BE49-F238E27FC236}">
                  <a16:creationId xmlns="" xmlns:a16="http://schemas.microsoft.com/office/drawing/2014/main" id="{E15BA556-2D3D-BED6-5426-67E995FECEDA}"/>
                </a:ext>
              </a:extLst>
            </p:cNvPr>
            <p:cNvSpPr/>
            <p:nvPr/>
          </p:nvSpPr>
          <p:spPr>
            <a:xfrm>
              <a:off x="547300" y="600323"/>
              <a:ext cx="6472159" cy="3981525"/>
            </a:xfrm>
            <a:custGeom>
              <a:avLst/>
              <a:gdLst/>
              <a:ahLst/>
              <a:cxnLst/>
              <a:rect l="l" t="t" r="r" b="b"/>
              <a:pathLst>
                <a:path w="232665" h="165707" extrusionOk="0">
                  <a:moveTo>
                    <a:pt x="1" y="1"/>
                  </a:moveTo>
                  <a:lnTo>
                    <a:pt x="1" y="24307"/>
                  </a:lnTo>
                  <a:lnTo>
                    <a:pt x="1" y="165707"/>
                  </a:lnTo>
                  <a:lnTo>
                    <a:pt x="232665" y="165707"/>
                  </a:lnTo>
                  <a:lnTo>
                    <a:pt x="232665" y="121532"/>
                  </a:lnTo>
                  <a:lnTo>
                    <a:pt x="23266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34;p61">
              <a:extLst>
                <a:ext uri="{FF2B5EF4-FFF2-40B4-BE49-F238E27FC236}">
                  <a16:creationId xmlns="" xmlns:a16="http://schemas.microsoft.com/office/drawing/2014/main" id="{944AA97F-3BAB-F373-ACDE-A41432E230B9}"/>
                </a:ext>
              </a:extLst>
            </p:cNvPr>
            <p:cNvSpPr/>
            <p:nvPr/>
          </p:nvSpPr>
          <p:spPr>
            <a:xfrm>
              <a:off x="2772650" y="5206975"/>
              <a:ext cx="2020025" cy="226875"/>
            </a:xfrm>
            <a:custGeom>
              <a:avLst/>
              <a:gdLst/>
              <a:ahLst/>
              <a:cxnLst/>
              <a:rect l="l" t="t" r="r" b="b"/>
              <a:pathLst>
                <a:path w="80801" h="9075" extrusionOk="0">
                  <a:moveTo>
                    <a:pt x="4571" y="1"/>
                  </a:moveTo>
                  <a:cubicBezTo>
                    <a:pt x="2054" y="1"/>
                    <a:pt x="1" y="2054"/>
                    <a:pt x="1" y="4570"/>
                  </a:cubicBezTo>
                  <a:cubicBezTo>
                    <a:pt x="1" y="7021"/>
                    <a:pt x="2054" y="9074"/>
                    <a:pt x="4571" y="9074"/>
                  </a:cubicBezTo>
                  <a:lnTo>
                    <a:pt x="76297" y="9074"/>
                  </a:lnTo>
                  <a:cubicBezTo>
                    <a:pt x="78814" y="9074"/>
                    <a:pt x="80801" y="7021"/>
                    <a:pt x="80801" y="4570"/>
                  </a:cubicBezTo>
                  <a:cubicBezTo>
                    <a:pt x="80801" y="2054"/>
                    <a:pt x="78814" y="1"/>
                    <a:pt x="76297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599;p45">
            <a:extLst>
              <a:ext uri="{FF2B5EF4-FFF2-40B4-BE49-F238E27FC236}">
                <a16:creationId xmlns:a16="http://schemas.microsoft.com/office/drawing/2014/main" xmlns="" id="{782754B5-579D-5A46-67FC-E7D9A5E874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61685" y="2371639"/>
            <a:ext cx="316030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 smtClean="0"/>
              <a:t>Демонстрация</a:t>
            </a:r>
            <a:endParaRPr sz="2800" dirty="0"/>
          </a:p>
        </p:txBody>
      </p:sp>
    </p:spTree>
    <p:extLst>
      <p:ext uri="{BB962C8B-B14F-4D97-AF65-F5344CB8AC3E}">
        <p14:creationId xmlns:p14="http://schemas.microsoft.com/office/powerpoint/2010/main" val="3032336343"/>
      </p:ext>
    </p:extLst>
  </p:cSld>
  <p:clrMapOvr>
    <a:masterClrMapping/>
  </p:clrMapOvr>
</p:sld>
</file>

<file path=ppt/theme/theme1.xml><?xml version="1.0" encoding="utf-8"?>
<a:theme xmlns:a="http://schemas.openxmlformats.org/drawingml/2006/main" name="Multipurpose Education Template">
  <a:themeElements>
    <a:clrScheme name="Simple Light">
      <a:dk1>
        <a:srgbClr val="FFFFFF"/>
      </a:dk1>
      <a:lt1>
        <a:srgbClr val="0E2727"/>
      </a:lt1>
      <a:dk2>
        <a:srgbClr val="27D19F"/>
      </a:dk2>
      <a:lt2>
        <a:srgbClr val="D9D9D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436</Words>
  <Application>Microsoft Office PowerPoint</Application>
  <PresentationFormat>Экран (16:9)</PresentationFormat>
  <Paragraphs>167</Paragraphs>
  <Slides>17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7" baseType="lpstr">
      <vt:lpstr>Arial</vt:lpstr>
      <vt:lpstr>Jost Medium</vt:lpstr>
      <vt:lpstr>Montserrat</vt:lpstr>
      <vt:lpstr>ALS Hauss Book</vt:lpstr>
      <vt:lpstr>Jost</vt:lpstr>
      <vt:lpstr>Epilogue SemiBold</vt:lpstr>
      <vt:lpstr>Bebas Neue</vt:lpstr>
      <vt:lpstr>PP Neue Machina Inktrap</vt:lpstr>
      <vt:lpstr>Atkinson Hyperlegible</vt:lpstr>
      <vt:lpstr>Multipurpose Education Template</vt:lpstr>
      <vt:lpstr>Презентация PowerPoint</vt:lpstr>
      <vt:lpstr>Каждый день специалисты фармаконадзора сталкиваются с лавиной десятков сообщений о побочных эффектах лекарственных препаратов  Им необходимо оперативно оценить серьезность, связь с препаратом и необходимые дальнейшие действия  Это требует колоссальной концентрации и экспертного опыта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Демонстрация</vt:lpstr>
      <vt:lpstr>Демонстрация</vt:lpstr>
      <vt:lpstr>Демонстрация</vt:lpstr>
      <vt:lpstr>Безопасность данных</vt:lpstr>
      <vt:lpstr>Презентация PowerPoint</vt:lpstr>
      <vt:lpstr>Презентация PowerPoint</vt:lpstr>
      <vt:lpstr>экономия</vt:lpstr>
      <vt:lpstr>окупаемость</vt:lpstr>
      <vt:lpstr>перспективы</vt:lpstr>
      <vt:lpstr>перспективы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Москва 2025   |   Задача: «ИИ-ассистент для фармаконадзора»   |   Чемпионат «Будущее медицины»</dc:title>
  <dc:creator>Алевтина Свойкина</dc:creator>
  <cp:lastModifiedBy>Pavel</cp:lastModifiedBy>
  <cp:revision>11</cp:revision>
  <dcterms:modified xsi:type="dcterms:W3CDTF">2025-10-29T11:08:25Z</dcterms:modified>
</cp:coreProperties>
</file>